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8" r:id="rId2"/>
    <p:sldId id="260" r:id="rId3"/>
    <p:sldId id="259" r:id="rId4"/>
    <p:sldId id="266" r:id="rId5"/>
    <p:sldId id="268" r:id="rId6"/>
    <p:sldId id="271" r:id="rId7"/>
    <p:sldId id="281" r:id="rId8"/>
    <p:sldId id="273" r:id="rId9"/>
    <p:sldId id="286" r:id="rId10"/>
    <p:sldId id="282" r:id="rId11"/>
    <p:sldId id="283" r:id="rId12"/>
    <p:sldId id="278" r:id="rId13"/>
    <p:sldId id="280" r:id="rId14"/>
    <p:sldId id="284" r:id="rId15"/>
    <p:sldId id="285" r:id="rId16"/>
  </p:sldIdLst>
  <p:sldSz cx="12192000" cy="6858000"/>
  <p:notesSz cx="6858000" cy="9144000"/>
  <p:embeddedFontLst>
    <p:embeddedFont>
      <p:font typeface="넥슨Lv1고딕" panose="00000500000000000000" pitchFamily="2" charset="-127"/>
      <p:regular r:id="rId17"/>
    </p:embeddedFont>
    <p:embeddedFont>
      <p:font typeface="넥슨Lv1고딕 Bold" panose="00000800000000000000" pitchFamily="2" charset="-127"/>
      <p:bold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아임크리수진" panose="00000500000000000000" pitchFamily="2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6A8E"/>
    <a:srgbClr val="FA3C71"/>
    <a:srgbClr val="9A608D"/>
    <a:srgbClr val="FE6667"/>
    <a:srgbClr val="F9BA48"/>
    <a:srgbClr val="262626"/>
    <a:srgbClr val="F6F7FB"/>
    <a:srgbClr val="FFE699"/>
    <a:srgbClr val="F9D3D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6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3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00756882133919E-2"/>
          <c:y val="2.6746793000209372E-2"/>
          <c:w val="0.91667460172129644"/>
          <c:h val="0.868663574436867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/>
            </a:solidFill>
            <a:ln w="19050">
              <a:solidFill>
                <a:srgbClr val="E2DFDA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A6A8E"/>
              </a:solidFill>
              <a:ln w="19050">
                <a:solidFill>
                  <a:srgbClr val="E2DFD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287-4B15-BFD6-3E2E71DB9D78}"/>
              </c:ext>
            </c:extLst>
          </c:dPt>
          <c:dPt>
            <c:idx val="1"/>
            <c:invertIfNegative val="0"/>
            <c:bubble3D val="0"/>
            <c:spPr>
              <a:solidFill>
                <a:srgbClr val="FA3C71"/>
              </a:solidFill>
              <a:ln w="19050">
                <a:solidFill>
                  <a:srgbClr val="E2DFD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287-4B15-BFD6-3E2E71DB9D78}"/>
              </c:ext>
            </c:extLst>
          </c:dPt>
          <c:dPt>
            <c:idx val="2"/>
            <c:invertIfNegative val="0"/>
            <c:bubble3D val="0"/>
            <c:spPr>
              <a:solidFill>
                <a:srgbClr val="9A608D"/>
              </a:solidFill>
              <a:ln w="19050">
                <a:solidFill>
                  <a:srgbClr val="E2DFD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1287-4B15-BFD6-3E2E71DB9D78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/>
              </a:solidFill>
              <a:ln w="19050">
                <a:solidFill>
                  <a:srgbClr val="E2DFD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287-4B15-BFD6-3E2E71DB9D78}"/>
              </c:ext>
            </c:extLst>
          </c:dPt>
          <c:cat>
            <c:strRef>
              <c:f>Sheet1!$A$2:$A$7</c:f>
              <c:strCache>
                <c:ptCount val="6"/>
                <c:pt idx="0">
                  <c:v>외모</c:v>
                </c:pt>
                <c:pt idx="1">
                  <c:v>성격</c:v>
                </c:pt>
                <c:pt idx="2">
                  <c:v>지역</c:v>
                </c:pt>
                <c:pt idx="3">
                  <c:v>나이</c:v>
                </c:pt>
                <c:pt idx="4">
                  <c:v>이미지</c:v>
                </c:pt>
                <c:pt idx="5">
                  <c:v>직업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65</c:v>
                </c:pt>
                <c:pt idx="1">
                  <c:v>63</c:v>
                </c:pt>
                <c:pt idx="2">
                  <c:v>52</c:v>
                </c:pt>
                <c:pt idx="3">
                  <c:v>43</c:v>
                </c:pt>
                <c:pt idx="4">
                  <c:v>40</c:v>
                </c:pt>
                <c:pt idx="5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287-4B15-BFD6-3E2E71DB9D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31"/>
        <c:overlap val="-27"/>
        <c:axId val="-1921635216"/>
        <c:axId val="-1921634128"/>
      </c:barChart>
      <c:catAx>
        <c:axId val="-1921635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C9C4BB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921634128"/>
        <c:crosses val="autoZero"/>
        <c:auto val="1"/>
        <c:lblAlgn val="ctr"/>
        <c:lblOffset val="100"/>
        <c:noMultiLvlLbl val="0"/>
      </c:catAx>
      <c:valAx>
        <c:axId val="-1921634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9C4BB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921635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0.30863</cdr:x>
      <cdr:y>0.08265</cdr:y>
    </cdr:from>
    <cdr:to>
      <cdr:x>0.92773</cdr:x>
      <cdr:y>0.21199</cdr:y>
    </cdr:to>
    <cdr:cxnSp macro="">
      <cdr:nvCxnSpPr>
        <cdr:cNvPr id="11" name="연결선: 꺾임 10">
          <a:extLst xmlns:a="http://schemas.openxmlformats.org/drawingml/2006/main">
            <a:ext uri="{FF2B5EF4-FFF2-40B4-BE49-F238E27FC236}">
              <a16:creationId xmlns:a16="http://schemas.microsoft.com/office/drawing/2014/main" id="{CF26D03C-2E8B-4F95-BF37-B32ED10AAD05}"/>
            </a:ext>
          </a:extLst>
        </cdr:cNvPr>
        <cdr:cNvCxnSpPr/>
      </cdr:nvCxnSpPr>
      <cdr:spPr>
        <a:xfrm xmlns:a="http://schemas.openxmlformats.org/drawingml/2006/main" flipV="1">
          <a:off x="2022494" y="351737"/>
          <a:ext cx="4057095" cy="550415"/>
        </a:xfrm>
        <a:prstGeom xmlns:a="http://schemas.openxmlformats.org/drawingml/2006/main" prst="bentConnector3">
          <a:avLst>
            <a:gd name="adj1" fmla="val 50001"/>
          </a:avLst>
        </a:prstGeom>
        <a:ln xmlns:a="http://schemas.openxmlformats.org/drawingml/2006/main" w="15875">
          <a:solidFill>
            <a:srgbClr val="FA3C71"/>
          </a:solidFill>
          <a:prstDash val="sysDot"/>
          <a:tailEnd type="oval" w="lg" len="lg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71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05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9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12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39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4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39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07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9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84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371770"/>
            <a:ext cx="12192000" cy="4862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44804" y="1854158"/>
            <a:ext cx="6313716" cy="917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kern="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성격유형 매칭</a:t>
            </a:r>
            <a:endParaRPr lang="en-US" altLang="ko-KR" sz="4000" kern="0" dirty="0">
              <a:solidFill>
                <a:srgbClr val="FA3C71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588345" y="6457720"/>
            <a:ext cx="276225" cy="276225"/>
            <a:chOff x="203886" y="3778542"/>
            <a:chExt cx="276225" cy="276225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DE64729-725E-4910-BEF5-BD9D2266289C}"/>
                </a:ext>
              </a:extLst>
            </p:cNvPr>
            <p:cNvSpPr/>
            <p:nvPr/>
          </p:nvSpPr>
          <p:spPr>
            <a:xfrm>
              <a:off x="203886" y="3778542"/>
              <a:ext cx="276225" cy="2762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70738AE2-CAE4-434F-8B7D-0DAD3705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25" y="3839032"/>
              <a:ext cx="175100" cy="155244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811284" y="6429665"/>
            <a:ext cx="4337685" cy="31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스마트그리드기반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IoT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 융합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SW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전문가과정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2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차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35" name="사각형: 둥근 모서리 29">
            <a:extLst>
              <a:ext uri="{FF2B5EF4-FFF2-40B4-BE49-F238E27FC236}">
                <a16:creationId xmlns:a16="http://schemas.microsoft.com/office/drawing/2014/main" id="{FB1934EF-25AE-4CE5-95F7-DE3F01C38CEA}"/>
              </a:ext>
            </a:extLst>
          </p:cNvPr>
          <p:cNvSpPr/>
          <p:nvPr/>
        </p:nvSpPr>
        <p:spPr>
          <a:xfrm>
            <a:off x="5471065" y="4144694"/>
            <a:ext cx="1249996" cy="395288"/>
          </a:xfrm>
          <a:prstGeom prst="roundRect">
            <a:avLst>
              <a:gd name="adj" fmla="val 50000"/>
            </a:avLst>
          </a:prstGeom>
          <a:solidFill>
            <a:srgbClr val="FA3C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white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cxnSp>
        <p:nvCxnSpPr>
          <p:cNvPr id="37" name="직선 연결선 36"/>
          <p:cNvCxnSpPr>
            <a:cxnSpLocks/>
            <a:endCxn id="28" idx="0"/>
          </p:cNvCxnSpPr>
          <p:nvPr/>
        </p:nvCxnSpPr>
        <p:spPr>
          <a:xfrm flipH="1">
            <a:off x="6096000" y="4515140"/>
            <a:ext cx="8452" cy="1856630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6091055" y="0"/>
            <a:ext cx="10607" cy="1188000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327429" y="6457721"/>
            <a:ext cx="276225" cy="276225"/>
            <a:chOff x="5327429" y="6457721"/>
            <a:chExt cx="276225" cy="27622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A66723-1E68-4B3D-BC15-EA8051D9DD21}"/>
                </a:ext>
              </a:extLst>
            </p:cNvPr>
            <p:cNvSpPr/>
            <p:nvPr/>
          </p:nvSpPr>
          <p:spPr>
            <a:xfrm>
              <a:off x="5327429" y="6457721"/>
              <a:ext cx="276225" cy="2762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364F7EC-7A96-413A-A5AE-EFDCC1F6B05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5407656" y="6536395"/>
              <a:ext cx="111637" cy="137059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783A949-5B45-4A84-B0AB-267019295573}"/>
              </a:ext>
            </a:extLst>
          </p:cNvPr>
          <p:cNvSpPr txBox="1"/>
          <p:nvPr/>
        </p:nvSpPr>
        <p:spPr>
          <a:xfrm>
            <a:off x="3767196" y="2679044"/>
            <a:ext cx="46814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kern="0" dirty="0" err="1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데이팅</a:t>
            </a:r>
            <a:r>
              <a:rPr lang="ko-KR" altLang="en-US" sz="4000" kern="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 애플리케이션</a:t>
            </a:r>
            <a:endParaRPr lang="ko-KR" altLang="en-US" sz="4000" dirty="0"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CDABA-C8F9-4F9E-BC23-BC52D4AFE232}"/>
              </a:ext>
            </a:extLst>
          </p:cNvPr>
          <p:cNvSpPr txBox="1"/>
          <p:nvPr/>
        </p:nvSpPr>
        <p:spPr>
          <a:xfrm>
            <a:off x="4012082" y="3556742"/>
            <a:ext cx="4179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MatchMaker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|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오주율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 김민희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김예인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김홍룡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문형근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E34277-AF15-4FA7-9E08-9597EB23239A}"/>
              </a:ext>
            </a:extLst>
          </p:cNvPr>
          <p:cNvSpPr/>
          <p:nvPr/>
        </p:nvSpPr>
        <p:spPr>
          <a:xfrm>
            <a:off x="1778466" y="6436748"/>
            <a:ext cx="3612952" cy="31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스마트인재개발원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8362101-1A6F-496D-A8F7-63F76584F9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51" y="6461091"/>
            <a:ext cx="348386" cy="29841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2DD72C9-5594-490E-BE8B-16B398234BD2}"/>
              </a:ext>
            </a:extLst>
          </p:cNvPr>
          <p:cNvSpPr txBox="1"/>
          <p:nvPr/>
        </p:nvSpPr>
        <p:spPr>
          <a:xfrm>
            <a:off x="5476548" y="4147220"/>
            <a:ext cx="1249996" cy="339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오늘의 주파수</a:t>
            </a:r>
            <a:endParaRPr lang="en-US" altLang="ko-KR" sz="1200" dirty="0">
              <a:solidFill>
                <a:prstClr val="white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27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925C9B-ABA3-41A3-AE19-378639943F7E}"/>
              </a:ext>
            </a:extLst>
          </p:cNvPr>
          <p:cNvSpPr txBox="1"/>
          <p:nvPr/>
        </p:nvSpPr>
        <p:spPr>
          <a:xfrm>
            <a:off x="324059" y="150818"/>
            <a:ext cx="1917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3.1. </a:t>
            </a:r>
            <a:r>
              <a:rPr lang="ko-KR" altLang="en-US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기대효과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E2E7098-072F-4460-ADBD-3D9F1C5D750A}"/>
              </a:ext>
            </a:extLst>
          </p:cNvPr>
          <p:cNvSpPr/>
          <p:nvPr/>
        </p:nvSpPr>
        <p:spPr>
          <a:xfrm>
            <a:off x="1090536" y="1836556"/>
            <a:ext cx="3009900" cy="24294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endParaRPr lang="en-US" altLang="ko-KR" sz="1200" dirty="0">
              <a:solidFill>
                <a:prstClr val="white">
                  <a:lumMod val="50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29BC275-29E9-4063-895D-0CB8AF8212E5}"/>
              </a:ext>
            </a:extLst>
          </p:cNvPr>
          <p:cNvGrpSpPr/>
          <p:nvPr/>
        </p:nvGrpSpPr>
        <p:grpSpPr>
          <a:xfrm>
            <a:off x="1940001" y="4078805"/>
            <a:ext cx="1310967" cy="450831"/>
            <a:chOff x="2063603" y="2988629"/>
            <a:chExt cx="1310967" cy="45083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CF19949F-B54D-4C4D-8444-DAABA9D299E4}"/>
                </a:ext>
              </a:extLst>
            </p:cNvPr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73" name="모서리가 둥근 직사각형 157">
              <a:extLst>
                <a:ext uri="{FF2B5EF4-FFF2-40B4-BE49-F238E27FC236}">
                  <a16:creationId xmlns:a16="http://schemas.microsoft.com/office/drawing/2014/main" id="{8E35E287-CCCF-4145-B086-376D6F02F3B4}"/>
                </a:ext>
              </a:extLst>
            </p:cNvPr>
            <p:cNvSpPr/>
            <p:nvPr/>
          </p:nvSpPr>
          <p:spPr>
            <a:xfrm>
              <a:off x="2063603" y="2988629"/>
              <a:ext cx="131096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prstClr val="white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피로도 감소</a:t>
              </a:r>
              <a:endParaRPr lang="en-US" altLang="ko-KR" sz="1400" dirty="0">
                <a:solidFill>
                  <a:prstClr val="white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F746B05-39D5-4A7E-B703-1C0999D2BE1E}"/>
              </a:ext>
            </a:extLst>
          </p:cNvPr>
          <p:cNvSpPr/>
          <p:nvPr/>
        </p:nvSpPr>
        <p:spPr>
          <a:xfrm>
            <a:off x="4627563" y="1836556"/>
            <a:ext cx="3009900" cy="24294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endParaRPr lang="en-US" altLang="ko-KR" sz="1200" dirty="0">
              <a:solidFill>
                <a:prstClr val="white">
                  <a:lumMod val="50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C1A4185-74FE-45C1-AEF5-9FE731117F76}"/>
              </a:ext>
            </a:extLst>
          </p:cNvPr>
          <p:cNvGrpSpPr/>
          <p:nvPr/>
        </p:nvGrpSpPr>
        <p:grpSpPr>
          <a:xfrm>
            <a:off x="5477028" y="4078805"/>
            <a:ext cx="1310967" cy="450831"/>
            <a:chOff x="2063603" y="2988629"/>
            <a:chExt cx="1310967" cy="45083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4" name="이등변 삼각형 83">
              <a:extLst>
                <a:ext uri="{FF2B5EF4-FFF2-40B4-BE49-F238E27FC236}">
                  <a16:creationId xmlns:a16="http://schemas.microsoft.com/office/drawing/2014/main" id="{20F04DCB-92CE-4E02-9FDF-145D2B146521}"/>
                </a:ext>
              </a:extLst>
            </p:cNvPr>
            <p:cNvSpPr/>
            <p:nvPr/>
          </p:nvSpPr>
          <p:spPr>
            <a:xfrm rot="10800000">
              <a:off x="2590731" y="3219590"/>
              <a:ext cx="262808" cy="21987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85" name="모서리가 둥근 직사각형 179">
              <a:extLst>
                <a:ext uri="{FF2B5EF4-FFF2-40B4-BE49-F238E27FC236}">
                  <a16:creationId xmlns:a16="http://schemas.microsoft.com/office/drawing/2014/main" id="{75402671-FE67-4B53-A139-5A69A6FD3B71}"/>
                </a:ext>
              </a:extLst>
            </p:cNvPr>
            <p:cNvSpPr/>
            <p:nvPr/>
          </p:nvSpPr>
          <p:spPr>
            <a:xfrm>
              <a:off x="2063603" y="2988629"/>
              <a:ext cx="1310967" cy="37227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prstClr val="white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바이럴마케팅</a:t>
              </a:r>
              <a:endParaRPr lang="en-US" altLang="ko-KR" sz="1400" dirty="0">
                <a:solidFill>
                  <a:prstClr val="white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836F2FB-2321-4244-8097-66B5EF6996DA}"/>
              </a:ext>
            </a:extLst>
          </p:cNvPr>
          <p:cNvSpPr/>
          <p:nvPr/>
        </p:nvSpPr>
        <p:spPr>
          <a:xfrm>
            <a:off x="8091564" y="1836556"/>
            <a:ext cx="3009900" cy="24294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44000" rtlCol="0" anchor="b"/>
          <a:lstStyle/>
          <a:p>
            <a:pPr algn="ctr"/>
            <a:endParaRPr lang="en-US" altLang="ko-KR" sz="1200" dirty="0">
              <a:solidFill>
                <a:prstClr val="white">
                  <a:lumMod val="50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96" name="이등변 삼각형 95">
            <a:extLst>
              <a:ext uri="{FF2B5EF4-FFF2-40B4-BE49-F238E27FC236}">
                <a16:creationId xmlns:a16="http://schemas.microsoft.com/office/drawing/2014/main" id="{271E8821-B3E2-4893-8027-1C7263D0FD5B}"/>
              </a:ext>
            </a:extLst>
          </p:cNvPr>
          <p:cNvSpPr/>
          <p:nvPr/>
        </p:nvSpPr>
        <p:spPr>
          <a:xfrm rot="10800000">
            <a:off x="9537905" y="4306766"/>
            <a:ext cx="262808" cy="219870"/>
          </a:xfrm>
          <a:prstGeom prst="triangle">
            <a:avLst/>
          </a:prstGeom>
          <a:solidFill>
            <a:srgbClr val="FE6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prstClr val="white"/>
              </a:solidFill>
            </a:endParaRPr>
          </a:p>
        </p:txBody>
      </p:sp>
      <p:sp>
        <p:nvSpPr>
          <p:cNvPr id="97" name="모서리가 둥근 직사각형 201">
            <a:extLst>
              <a:ext uri="{FF2B5EF4-FFF2-40B4-BE49-F238E27FC236}">
                <a16:creationId xmlns:a16="http://schemas.microsoft.com/office/drawing/2014/main" id="{47CC4AB1-A4B7-4322-ABCE-3EA8D5358DD6}"/>
              </a:ext>
            </a:extLst>
          </p:cNvPr>
          <p:cNvSpPr/>
          <p:nvPr/>
        </p:nvSpPr>
        <p:spPr>
          <a:xfrm>
            <a:off x="9010777" y="4075805"/>
            <a:ext cx="1310967" cy="372270"/>
          </a:xfrm>
          <a:prstGeom prst="roundRect">
            <a:avLst>
              <a:gd name="adj" fmla="val 50000"/>
            </a:avLst>
          </a:prstGeom>
          <a:solidFill>
            <a:srgbClr val="FE6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수익성</a:t>
            </a:r>
            <a:endParaRPr lang="en-US" altLang="ko-KR" sz="1400" dirty="0">
              <a:solidFill>
                <a:prstClr val="white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4EF198F-BF02-42FF-8FD2-BDD19F8F1A53}"/>
              </a:ext>
            </a:extLst>
          </p:cNvPr>
          <p:cNvSpPr/>
          <p:nvPr/>
        </p:nvSpPr>
        <p:spPr>
          <a:xfrm>
            <a:off x="1726273" y="2145891"/>
            <a:ext cx="1738421" cy="17384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A8CBCB91-BE10-4B9A-A056-6F4EBA0D1E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65" y="2410191"/>
            <a:ext cx="1390941" cy="1192235"/>
          </a:xfrm>
          <a:prstGeom prst="rect">
            <a:avLst/>
          </a:prstGeom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863C4B3F-A8E1-41ED-8628-775EF4AED1B5}"/>
              </a:ext>
            </a:extLst>
          </p:cNvPr>
          <p:cNvSpPr/>
          <p:nvPr/>
        </p:nvSpPr>
        <p:spPr>
          <a:xfrm>
            <a:off x="5264941" y="2145891"/>
            <a:ext cx="1738421" cy="17384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8DD789A3-6A5B-47F8-8D9B-AE6715F024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410" y="2524340"/>
            <a:ext cx="1174083" cy="982875"/>
          </a:xfrm>
          <a:prstGeom prst="rect">
            <a:avLst/>
          </a:prstGeom>
        </p:spPr>
      </p:pic>
      <p:sp>
        <p:nvSpPr>
          <p:cNvPr id="102" name="타원 101">
            <a:extLst>
              <a:ext uri="{FF2B5EF4-FFF2-40B4-BE49-F238E27FC236}">
                <a16:creationId xmlns:a16="http://schemas.microsoft.com/office/drawing/2014/main" id="{4C5366F9-C8D1-42C3-9BFA-2903E9CD29BD}"/>
              </a:ext>
            </a:extLst>
          </p:cNvPr>
          <p:cNvSpPr/>
          <p:nvPr/>
        </p:nvSpPr>
        <p:spPr>
          <a:xfrm>
            <a:off x="8797049" y="2085470"/>
            <a:ext cx="1738421" cy="173842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F132DA2B-52F3-4C3B-86EE-DBF1976CCF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655" y="2388618"/>
            <a:ext cx="1346677" cy="1065799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6F5C073E-31EC-439D-9344-EF5B012AF1F5}"/>
              </a:ext>
            </a:extLst>
          </p:cNvPr>
          <p:cNvSpPr txBox="1"/>
          <p:nvPr/>
        </p:nvSpPr>
        <p:spPr>
          <a:xfrm>
            <a:off x="639710" y="4645568"/>
            <a:ext cx="3883249" cy="835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270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상호 간의 </a:t>
            </a:r>
            <a:r>
              <a:rPr lang="ko-KR" altLang="en-US" sz="1600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호감 확인 후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대화 시작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marR="0" indent="1270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무분별한 메시지로 인한 </a:t>
            </a:r>
            <a:r>
              <a:rPr lang="ko-KR" altLang="en-US" sz="1600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피로도 감소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E3E224B-5671-4522-9D24-E02ED36A4965}"/>
              </a:ext>
            </a:extLst>
          </p:cNvPr>
          <p:cNvSpPr txBox="1"/>
          <p:nvPr/>
        </p:nvSpPr>
        <p:spPr>
          <a:xfrm>
            <a:off x="4573291" y="4648905"/>
            <a:ext cx="3118439" cy="1229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270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테스트 결과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SNS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공유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marR="0" indent="1270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바이럴 마케팅으로 활용</a:t>
            </a:r>
            <a:endParaRPr lang="en-US" altLang="ko-KR" sz="1600" kern="0" dirty="0">
              <a:solidFill>
                <a:srgbClr val="0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marR="0" indent="1270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흥미 유발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신규사용자 유입 </a:t>
            </a:r>
            <a:r>
              <a:rPr lang="ko-KR" altLang="en-US" sz="1600" kern="0" spc="0" dirty="0">
                <a:solidFill>
                  <a:schemeClr val="bg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업</a:t>
            </a:r>
            <a:endParaRPr lang="ko-KR" altLang="en-US" sz="1200" kern="0" spc="0" dirty="0">
              <a:solidFill>
                <a:schemeClr val="bg1"/>
              </a:solidFill>
              <a:effectLst/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902E883-5CC1-43D1-AEAA-24910FF01152}"/>
              </a:ext>
            </a:extLst>
          </p:cNvPr>
          <p:cNvSpPr txBox="1"/>
          <p:nvPr/>
        </p:nvSpPr>
        <p:spPr>
          <a:xfrm>
            <a:off x="8037294" y="4648115"/>
            <a:ext cx="3118439" cy="835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270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부분유료화 비즈니스 모델</a:t>
            </a:r>
            <a:endParaRPr lang="en-US" altLang="ko-KR" sz="1600" kern="0" dirty="0">
              <a:solidFill>
                <a:srgbClr val="0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marR="0" indent="1270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프리미엄 기능 구독 서비스</a:t>
            </a:r>
            <a:endParaRPr lang="en-US" altLang="ko-KR" sz="1600" kern="0" dirty="0">
              <a:solidFill>
                <a:srgbClr val="0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6" name="화살표: 위쪽 5">
            <a:extLst>
              <a:ext uri="{FF2B5EF4-FFF2-40B4-BE49-F238E27FC236}">
                <a16:creationId xmlns:a16="http://schemas.microsoft.com/office/drawing/2014/main" id="{8FBDEB3B-666C-43B0-988E-3D9F420FDD46}"/>
              </a:ext>
            </a:extLst>
          </p:cNvPr>
          <p:cNvSpPr/>
          <p:nvPr/>
        </p:nvSpPr>
        <p:spPr>
          <a:xfrm>
            <a:off x="7296325" y="5574823"/>
            <a:ext cx="180312" cy="224325"/>
          </a:xfrm>
          <a:prstGeom prst="upArrow">
            <a:avLst>
              <a:gd name="adj1" fmla="val 22715"/>
              <a:gd name="adj2" fmla="val 6364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43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75" grpId="0" animBg="1"/>
      <p:bldP spid="87" grpId="0" animBg="1"/>
      <p:bldP spid="96" grpId="0" animBg="1"/>
      <p:bldP spid="97" grpId="0" animBg="1"/>
      <p:bldP spid="2" grpId="0" animBg="1"/>
      <p:bldP spid="101" grpId="0" animBg="1"/>
      <p:bldP spid="102" grpId="0" animBg="1"/>
      <p:bldP spid="103" grpId="0"/>
      <p:bldP spid="105" grpId="0"/>
      <p:bldP spid="106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AFC93A3-B31F-49EE-A929-EE0EBFA81E37}"/>
              </a:ext>
            </a:extLst>
          </p:cNvPr>
          <p:cNvGrpSpPr/>
          <p:nvPr/>
        </p:nvGrpSpPr>
        <p:grpSpPr>
          <a:xfrm>
            <a:off x="1939212" y="2223344"/>
            <a:ext cx="2846547" cy="1446846"/>
            <a:chOff x="1835573" y="2833386"/>
            <a:chExt cx="2846547" cy="1446846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0B3018B-17A8-4B65-AE79-267DA2480B05}"/>
                </a:ext>
              </a:extLst>
            </p:cNvPr>
            <p:cNvSpPr/>
            <p:nvPr/>
          </p:nvSpPr>
          <p:spPr>
            <a:xfrm>
              <a:off x="1835573" y="4039850"/>
              <a:ext cx="240382" cy="240382"/>
            </a:xfrm>
            <a:prstGeom prst="ellipse">
              <a:avLst/>
            </a:prstGeom>
            <a:solidFill>
              <a:srgbClr val="FE6667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오른쪽 대괄호 39">
              <a:extLst>
                <a:ext uri="{FF2B5EF4-FFF2-40B4-BE49-F238E27FC236}">
                  <a16:creationId xmlns:a16="http://schemas.microsoft.com/office/drawing/2014/main" id="{5404D204-2859-4061-AF9C-FE25CC0BBEA5}"/>
                </a:ext>
              </a:extLst>
            </p:cNvPr>
            <p:cNvSpPr/>
            <p:nvPr/>
          </p:nvSpPr>
          <p:spPr>
            <a:xfrm rot="16200000">
              <a:off x="2655614" y="2133535"/>
              <a:ext cx="1326655" cy="2726357"/>
            </a:xfrm>
            <a:prstGeom prst="rightBracket">
              <a:avLst>
                <a:gd name="adj" fmla="val 102753"/>
              </a:avLst>
            </a:prstGeom>
            <a:ln w="19050">
              <a:solidFill>
                <a:srgbClr val="FE6667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FAE82D7-E650-4068-B2E3-6DC2F9639DB9}"/>
              </a:ext>
            </a:extLst>
          </p:cNvPr>
          <p:cNvGrpSpPr/>
          <p:nvPr/>
        </p:nvGrpSpPr>
        <p:grpSpPr>
          <a:xfrm flipV="1">
            <a:off x="4694967" y="3867673"/>
            <a:ext cx="2846547" cy="1446846"/>
            <a:chOff x="2031517" y="2753557"/>
            <a:chExt cx="2846547" cy="144684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C3CFB55-9651-4C1F-8EF3-619B8BFB7729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E6667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오른쪽 대괄호 37">
              <a:extLst>
                <a:ext uri="{FF2B5EF4-FFF2-40B4-BE49-F238E27FC236}">
                  <a16:creationId xmlns:a16="http://schemas.microsoft.com/office/drawing/2014/main" id="{34DD7A02-C13E-43DD-9B5A-478D1DF4F0BB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19050">
              <a:solidFill>
                <a:srgbClr val="FE6667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703A9B2-9A47-4FA8-ABC5-1BB97A14B695}"/>
              </a:ext>
            </a:extLst>
          </p:cNvPr>
          <p:cNvGrpSpPr/>
          <p:nvPr/>
        </p:nvGrpSpPr>
        <p:grpSpPr>
          <a:xfrm>
            <a:off x="7406242" y="2223344"/>
            <a:ext cx="2846547" cy="1446846"/>
            <a:chOff x="7361229" y="2765671"/>
            <a:chExt cx="2846547" cy="144684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C296E9A-FFDC-4E03-859A-B09AB6DEB050}"/>
                </a:ext>
              </a:extLst>
            </p:cNvPr>
            <p:cNvSpPr/>
            <p:nvPr/>
          </p:nvSpPr>
          <p:spPr>
            <a:xfrm>
              <a:off x="7361229" y="3972135"/>
              <a:ext cx="240382" cy="240382"/>
            </a:xfrm>
            <a:prstGeom prst="ellipse">
              <a:avLst/>
            </a:prstGeom>
            <a:solidFill>
              <a:schemeClr val="bg1">
                <a:lumMod val="85000"/>
                <a:alpha val="62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오른쪽 대괄호 35">
              <a:extLst>
                <a:ext uri="{FF2B5EF4-FFF2-40B4-BE49-F238E27FC236}">
                  <a16:creationId xmlns:a16="http://schemas.microsoft.com/office/drawing/2014/main" id="{5A00B23E-3933-4339-BD46-3D51916AA3D5}"/>
                </a:ext>
              </a:extLst>
            </p:cNvPr>
            <p:cNvSpPr/>
            <p:nvPr/>
          </p:nvSpPr>
          <p:spPr>
            <a:xfrm rot="16200000">
              <a:off x="8181270" y="2065820"/>
              <a:ext cx="1326655" cy="2726357"/>
            </a:xfrm>
            <a:prstGeom prst="rightBracket">
              <a:avLst>
                <a:gd name="adj" fmla="val 102753"/>
              </a:avLst>
            </a:prstGeom>
            <a:ln w="19050">
              <a:solidFill>
                <a:schemeClr val="bg1">
                  <a:lumMod val="8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D8E9706-5D2C-49EE-AF67-D3527E3BC152}"/>
              </a:ext>
            </a:extLst>
          </p:cNvPr>
          <p:cNvSpPr/>
          <p:nvPr/>
        </p:nvSpPr>
        <p:spPr>
          <a:xfrm>
            <a:off x="7866722" y="1603620"/>
            <a:ext cx="2045776" cy="499533"/>
          </a:xfrm>
          <a:prstGeom prst="roundRect">
            <a:avLst>
              <a:gd name="adj" fmla="val 50000"/>
            </a:avLst>
          </a:prstGeom>
          <a:solidFill>
            <a:srgbClr val="FE66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prstClr val="white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비대면</a:t>
            </a:r>
            <a:r>
              <a:rPr lang="ko-KR" altLang="en-US" dirty="0">
                <a:solidFill>
                  <a:prstClr val="white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dirty="0" err="1">
                <a:solidFill>
                  <a:prstClr val="white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데이팅</a:t>
            </a:r>
            <a:r>
              <a:rPr lang="ko-KR" altLang="en-US" dirty="0">
                <a:solidFill>
                  <a:prstClr val="white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앱</a:t>
            </a:r>
            <a:endParaRPr lang="en-US" altLang="ko-KR" dirty="0">
              <a:solidFill>
                <a:prstClr val="white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A9C6BF-807B-467F-9B55-95C3052D2955}"/>
              </a:ext>
            </a:extLst>
          </p:cNvPr>
          <p:cNvSpPr txBox="1"/>
          <p:nvPr/>
        </p:nvSpPr>
        <p:spPr>
          <a:xfrm>
            <a:off x="324059" y="150818"/>
            <a:ext cx="2445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3.2. </a:t>
            </a:r>
            <a:r>
              <a:rPr lang="ko-KR" altLang="en-US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향후 개선방향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46FE6C-81AF-4D88-960D-C89299F026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043" y="3903093"/>
            <a:ext cx="1004790" cy="9994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8F5EF5-D167-4E00-AD40-A02F5D126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947" y="2689416"/>
            <a:ext cx="1331518" cy="11660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B1EA30-416F-4708-81E0-A806D0CBEC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802" y="2638441"/>
            <a:ext cx="1484037" cy="11660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F84B28C-4973-4E8F-BD0E-E843EA34672C}"/>
              </a:ext>
            </a:extLst>
          </p:cNvPr>
          <p:cNvSpPr txBox="1"/>
          <p:nvPr/>
        </p:nvSpPr>
        <p:spPr>
          <a:xfrm>
            <a:off x="2066952" y="3938750"/>
            <a:ext cx="2540440" cy="92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270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AI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기술 도입</a:t>
            </a:r>
            <a:endParaRPr lang="en-US" altLang="ko-KR" kern="0" dirty="0">
              <a:solidFill>
                <a:srgbClr val="0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marR="0" indent="1270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프로필 </a:t>
            </a:r>
            <a:r>
              <a:rPr lang="ko-KR" altLang="en-US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인증 서비스</a:t>
            </a:r>
            <a:endParaRPr lang="en-US" altLang="ko-KR" kern="0" dirty="0">
              <a:solidFill>
                <a:srgbClr val="0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AFF75A-60F6-45C5-AE16-A9CD0AB1BECD}"/>
              </a:ext>
            </a:extLst>
          </p:cNvPr>
          <p:cNvSpPr txBox="1"/>
          <p:nvPr/>
        </p:nvSpPr>
        <p:spPr>
          <a:xfrm>
            <a:off x="4815157" y="2661209"/>
            <a:ext cx="2540440" cy="92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270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회원가입 질문 추가</a:t>
            </a:r>
            <a:endParaRPr lang="en-US" altLang="ko-KR" kern="0" spc="0" dirty="0">
              <a:solidFill>
                <a:srgbClr val="000000"/>
              </a:solidFill>
              <a:effectLst/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marR="0" indent="1270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Ideal-Type </a:t>
            </a:r>
            <a:r>
              <a:rPr lang="ko-KR" altLang="en-US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테스트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0809FD-921E-460F-B66D-DBE8F2F75AF7}"/>
              </a:ext>
            </a:extLst>
          </p:cNvPr>
          <p:cNvSpPr txBox="1"/>
          <p:nvPr/>
        </p:nvSpPr>
        <p:spPr>
          <a:xfrm>
            <a:off x="7557128" y="3967506"/>
            <a:ext cx="2540440" cy="92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270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오디오</a:t>
            </a:r>
            <a:r>
              <a:rPr lang="en-US" altLang="ko-KR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</a:t>
            </a:r>
            <a:r>
              <a:rPr lang="ko-KR" altLang="en-US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비디오</a:t>
            </a:r>
            <a:endParaRPr lang="en-US" altLang="ko-KR" kern="0" dirty="0">
              <a:solidFill>
                <a:srgbClr val="0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marR="0" indent="1270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데이트 기능</a:t>
            </a:r>
            <a:endParaRPr lang="en-US" altLang="ko-KR" kern="0" spc="0" dirty="0">
              <a:solidFill>
                <a:srgbClr val="000000"/>
              </a:solidFill>
              <a:effectLst/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67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9" grpId="0"/>
      <p:bldP spid="33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925C9B-ABA3-41A3-AE19-378639943F7E}"/>
              </a:ext>
            </a:extLst>
          </p:cNvPr>
          <p:cNvSpPr txBox="1"/>
          <p:nvPr/>
        </p:nvSpPr>
        <p:spPr>
          <a:xfrm>
            <a:off x="324059" y="150818"/>
            <a:ext cx="2652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4.1. </a:t>
            </a:r>
            <a:r>
              <a:rPr lang="ko-KR" altLang="en-US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사용언어</a:t>
            </a:r>
            <a:r>
              <a:rPr lang="en-US" altLang="ko-KR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/TOOL</a:t>
            </a:r>
            <a:endParaRPr lang="ko-KR" altLang="en-US" sz="2000" dirty="0">
              <a:solidFill>
                <a:srgbClr val="FA3C71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pic>
        <p:nvPicPr>
          <p:cNvPr id="1026" name="Picture 2" descr="Sp-re-ing] 01 - 개발 환경 설정부터 Hello, World까지.">
            <a:extLst>
              <a:ext uri="{FF2B5EF4-FFF2-40B4-BE49-F238E27FC236}">
                <a16:creationId xmlns:a16="http://schemas.microsoft.com/office/drawing/2014/main" id="{8564C15F-D07D-4A45-809F-DF9C3411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481" y="2254226"/>
            <a:ext cx="1079883" cy="107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ring Framework_스프링이란? | H-web Blog">
            <a:extLst>
              <a:ext uri="{FF2B5EF4-FFF2-40B4-BE49-F238E27FC236}">
                <a16:creationId xmlns:a16="http://schemas.microsoft.com/office/drawing/2014/main" id="{808B1AAC-466B-4341-95DB-AB126BB8D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308" y="3692543"/>
            <a:ext cx="2608412" cy="107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ring Boot #15] 스프링 웹 MVC : 인덱스 페이지와 파비콘">
            <a:extLst>
              <a:ext uri="{FF2B5EF4-FFF2-40B4-BE49-F238E27FC236}">
                <a16:creationId xmlns:a16="http://schemas.microsoft.com/office/drawing/2014/main" id="{FAA03B9F-2FF0-4C68-817A-EDF81E34C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731" y="3737773"/>
            <a:ext cx="1006156" cy="100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racle Database">
            <a:extLst>
              <a:ext uri="{FF2B5EF4-FFF2-40B4-BE49-F238E27FC236}">
                <a16:creationId xmlns:a16="http://schemas.microsoft.com/office/drawing/2014/main" id="{0872E966-592E-419C-888D-0A83A1BA6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250" y="1940329"/>
            <a:ext cx="2279598" cy="151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ymeleaf (server-side template engine) 사용법 정리 - 1">
            <a:extLst>
              <a:ext uri="{FF2B5EF4-FFF2-40B4-BE49-F238E27FC236}">
                <a16:creationId xmlns:a16="http://schemas.microsoft.com/office/drawing/2014/main" id="{3DD012CA-721E-43BE-A5C3-65518F0D2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274" y="3042797"/>
            <a:ext cx="2214740" cy="44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마이바티스 - 해시넷">
            <a:extLst>
              <a:ext uri="{FF2B5EF4-FFF2-40B4-BE49-F238E27FC236}">
                <a16:creationId xmlns:a16="http://schemas.microsoft.com/office/drawing/2014/main" id="{6FE06ADC-B94F-4E99-9D0B-117791044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87" y="1940329"/>
            <a:ext cx="1083644" cy="108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elp you with your html,css,javascript projects by Ykivanc | Fiverr">
            <a:extLst>
              <a:ext uri="{FF2B5EF4-FFF2-40B4-BE49-F238E27FC236}">
                <a16:creationId xmlns:a16="http://schemas.microsoft.com/office/drawing/2014/main" id="{C14B87FB-66EF-4C94-9217-3A4992A14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778" y="3334109"/>
            <a:ext cx="2593676" cy="151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68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925C9B-ABA3-41A3-AE19-378639943F7E}"/>
              </a:ext>
            </a:extLst>
          </p:cNvPr>
          <p:cNvSpPr txBox="1"/>
          <p:nvPr/>
        </p:nvSpPr>
        <p:spPr>
          <a:xfrm>
            <a:off x="324059" y="150818"/>
            <a:ext cx="23436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4.2. </a:t>
            </a:r>
            <a:r>
              <a:rPr lang="ko-KR" altLang="en-US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프로젝트 일정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FFB2B3C9-6149-46AD-9282-AC8474ED1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96912"/>
              </p:ext>
            </p:extLst>
          </p:nvPr>
        </p:nvGraphicFramePr>
        <p:xfrm>
          <a:off x="674300" y="1271757"/>
          <a:ext cx="10843400" cy="4766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684">
                  <a:extLst>
                    <a:ext uri="{9D8B030D-6E8A-4147-A177-3AD203B41FA5}">
                      <a16:colId xmlns:a16="http://schemas.microsoft.com/office/drawing/2014/main" val="3008434805"/>
                    </a:ext>
                  </a:extLst>
                </a:gridCol>
                <a:gridCol w="437796">
                  <a:extLst>
                    <a:ext uri="{9D8B030D-6E8A-4147-A177-3AD203B41FA5}">
                      <a16:colId xmlns:a16="http://schemas.microsoft.com/office/drawing/2014/main" val="415321112"/>
                    </a:ext>
                  </a:extLst>
                </a:gridCol>
                <a:gridCol w="437796">
                  <a:extLst>
                    <a:ext uri="{9D8B030D-6E8A-4147-A177-3AD203B41FA5}">
                      <a16:colId xmlns:a16="http://schemas.microsoft.com/office/drawing/2014/main" val="1838365416"/>
                    </a:ext>
                  </a:extLst>
                </a:gridCol>
                <a:gridCol w="437796">
                  <a:extLst>
                    <a:ext uri="{9D8B030D-6E8A-4147-A177-3AD203B41FA5}">
                      <a16:colId xmlns:a16="http://schemas.microsoft.com/office/drawing/2014/main" val="163456737"/>
                    </a:ext>
                  </a:extLst>
                </a:gridCol>
                <a:gridCol w="437796">
                  <a:extLst>
                    <a:ext uri="{9D8B030D-6E8A-4147-A177-3AD203B41FA5}">
                      <a16:colId xmlns:a16="http://schemas.microsoft.com/office/drawing/2014/main" val="3495071162"/>
                    </a:ext>
                  </a:extLst>
                </a:gridCol>
                <a:gridCol w="437796">
                  <a:extLst>
                    <a:ext uri="{9D8B030D-6E8A-4147-A177-3AD203B41FA5}">
                      <a16:colId xmlns:a16="http://schemas.microsoft.com/office/drawing/2014/main" val="1197819571"/>
                    </a:ext>
                  </a:extLst>
                </a:gridCol>
                <a:gridCol w="437796">
                  <a:extLst>
                    <a:ext uri="{9D8B030D-6E8A-4147-A177-3AD203B41FA5}">
                      <a16:colId xmlns:a16="http://schemas.microsoft.com/office/drawing/2014/main" val="3363519398"/>
                    </a:ext>
                  </a:extLst>
                </a:gridCol>
                <a:gridCol w="437796">
                  <a:extLst>
                    <a:ext uri="{9D8B030D-6E8A-4147-A177-3AD203B41FA5}">
                      <a16:colId xmlns:a16="http://schemas.microsoft.com/office/drawing/2014/main" val="361018765"/>
                    </a:ext>
                  </a:extLst>
                </a:gridCol>
                <a:gridCol w="437796">
                  <a:extLst>
                    <a:ext uri="{9D8B030D-6E8A-4147-A177-3AD203B41FA5}">
                      <a16:colId xmlns:a16="http://schemas.microsoft.com/office/drawing/2014/main" val="3404690323"/>
                    </a:ext>
                  </a:extLst>
                </a:gridCol>
                <a:gridCol w="437796">
                  <a:extLst>
                    <a:ext uri="{9D8B030D-6E8A-4147-A177-3AD203B41FA5}">
                      <a16:colId xmlns:a16="http://schemas.microsoft.com/office/drawing/2014/main" val="1019534144"/>
                    </a:ext>
                  </a:extLst>
                </a:gridCol>
                <a:gridCol w="437796">
                  <a:extLst>
                    <a:ext uri="{9D8B030D-6E8A-4147-A177-3AD203B41FA5}">
                      <a16:colId xmlns:a16="http://schemas.microsoft.com/office/drawing/2014/main" val="2271400270"/>
                    </a:ext>
                  </a:extLst>
                </a:gridCol>
                <a:gridCol w="437796">
                  <a:extLst>
                    <a:ext uri="{9D8B030D-6E8A-4147-A177-3AD203B41FA5}">
                      <a16:colId xmlns:a16="http://schemas.microsoft.com/office/drawing/2014/main" val="3034062838"/>
                    </a:ext>
                  </a:extLst>
                </a:gridCol>
                <a:gridCol w="437796">
                  <a:extLst>
                    <a:ext uri="{9D8B030D-6E8A-4147-A177-3AD203B41FA5}">
                      <a16:colId xmlns:a16="http://schemas.microsoft.com/office/drawing/2014/main" val="2587066069"/>
                    </a:ext>
                  </a:extLst>
                </a:gridCol>
                <a:gridCol w="437796">
                  <a:extLst>
                    <a:ext uri="{9D8B030D-6E8A-4147-A177-3AD203B41FA5}">
                      <a16:colId xmlns:a16="http://schemas.microsoft.com/office/drawing/2014/main" val="2601794102"/>
                    </a:ext>
                  </a:extLst>
                </a:gridCol>
                <a:gridCol w="437796">
                  <a:extLst>
                    <a:ext uri="{9D8B030D-6E8A-4147-A177-3AD203B41FA5}">
                      <a16:colId xmlns:a16="http://schemas.microsoft.com/office/drawing/2014/main" val="3276887539"/>
                    </a:ext>
                  </a:extLst>
                </a:gridCol>
                <a:gridCol w="437796">
                  <a:extLst>
                    <a:ext uri="{9D8B030D-6E8A-4147-A177-3AD203B41FA5}">
                      <a16:colId xmlns:a16="http://schemas.microsoft.com/office/drawing/2014/main" val="470501237"/>
                    </a:ext>
                  </a:extLst>
                </a:gridCol>
                <a:gridCol w="437796">
                  <a:extLst>
                    <a:ext uri="{9D8B030D-6E8A-4147-A177-3AD203B41FA5}">
                      <a16:colId xmlns:a16="http://schemas.microsoft.com/office/drawing/2014/main" val="3380052418"/>
                    </a:ext>
                  </a:extLst>
                </a:gridCol>
                <a:gridCol w="437796">
                  <a:extLst>
                    <a:ext uri="{9D8B030D-6E8A-4147-A177-3AD203B41FA5}">
                      <a16:colId xmlns:a16="http://schemas.microsoft.com/office/drawing/2014/main" val="135084831"/>
                    </a:ext>
                  </a:extLst>
                </a:gridCol>
                <a:gridCol w="437796">
                  <a:extLst>
                    <a:ext uri="{9D8B030D-6E8A-4147-A177-3AD203B41FA5}">
                      <a16:colId xmlns:a16="http://schemas.microsoft.com/office/drawing/2014/main" val="271717290"/>
                    </a:ext>
                  </a:extLst>
                </a:gridCol>
                <a:gridCol w="437796">
                  <a:extLst>
                    <a:ext uri="{9D8B030D-6E8A-4147-A177-3AD203B41FA5}">
                      <a16:colId xmlns:a16="http://schemas.microsoft.com/office/drawing/2014/main" val="3015796781"/>
                    </a:ext>
                  </a:extLst>
                </a:gridCol>
                <a:gridCol w="437796">
                  <a:extLst>
                    <a:ext uri="{9D8B030D-6E8A-4147-A177-3AD203B41FA5}">
                      <a16:colId xmlns:a16="http://schemas.microsoft.com/office/drawing/2014/main" val="3573549545"/>
                    </a:ext>
                  </a:extLst>
                </a:gridCol>
                <a:gridCol w="437796">
                  <a:extLst>
                    <a:ext uri="{9D8B030D-6E8A-4147-A177-3AD203B41FA5}">
                      <a16:colId xmlns:a16="http://schemas.microsoft.com/office/drawing/2014/main" val="2882711998"/>
                    </a:ext>
                  </a:extLst>
                </a:gridCol>
              </a:tblGrid>
              <a:tr h="36667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1</a:t>
                      </a:r>
                      <a:r>
                        <a:rPr lang="ko-KR" altLang="en-US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6667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2</a:t>
                      </a:r>
                      <a:r>
                        <a:rPr lang="ko-KR" altLang="en-US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08D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3</a:t>
                      </a:r>
                      <a:r>
                        <a:rPr lang="ko-KR" altLang="en-US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572343"/>
                  </a:ext>
                </a:extLst>
              </a:tr>
              <a:tr h="36667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18</a:t>
                      </a:r>
                      <a:endParaRPr lang="ko-KR" altLang="en-US" sz="1400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R w="12700" cmpd="sng">
                      <a:noFill/>
                    </a:lnR>
                    <a:lnT w="38100" cmpd="sng">
                      <a:noFill/>
                    </a:lnT>
                    <a:solidFill>
                      <a:srgbClr val="FE6667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19</a:t>
                      </a:r>
                      <a:endParaRPr lang="ko-KR" altLang="en-US" sz="1400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6667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20</a:t>
                      </a:r>
                      <a:endParaRPr lang="ko-KR" altLang="en-US" sz="1400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6667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21</a:t>
                      </a:r>
                      <a:endParaRPr lang="ko-KR" altLang="en-US" sz="1400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6667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22</a:t>
                      </a:r>
                      <a:endParaRPr lang="ko-KR" altLang="en-US" sz="1400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6667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23</a:t>
                      </a:r>
                      <a:endParaRPr lang="ko-KR" altLang="en-US" sz="1400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6667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24</a:t>
                      </a:r>
                      <a:endParaRPr lang="ko-KR" altLang="en-US" sz="1400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6667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25</a:t>
                      </a:r>
                      <a:endParaRPr lang="ko-KR" altLang="en-US" sz="1400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26</a:t>
                      </a:r>
                      <a:endParaRPr lang="ko-KR" altLang="en-US" sz="1400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27</a:t>
                      </a:r>
                      <a:endParaRPr lang="ko-KR" altLang="en-US" sz="1400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28</a:t>
                      </a:r>
                      <a:endParaRPr lang="ko-KR" altLang="en-US" sz="1400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1</a:t>
                      </a:r>
                      <a:endParaRPr lang="ko-KR" altLang="en-US" sz="1400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2</a:t>
                      </a:r>
                      <a:endParaRPr lang="ko-KR" altLang="en-US" sz="1400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3</a:t>
                      </a:r>
                      <a:endParaRPr lang="ko-KR" altLang="en-US" sz="1400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4</a:t>
                      </a:r>
                      <a:endParaRPr lang="ko-KR" altLang="en-US" sz="1400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5</a:t>
                      </a:r>
                      <a:endParaRPr lang="ko-KR" altLang="en-US" sz="1400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6</a:t>
                      </a:r>
                      <a:endParaRPr lang="ko-KR" altLang="en-US" sz="1400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7</a:t>
                      </a:r>
                      <a:endParaRPr lang="ko-KR" altLang="en-US" sz="1400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8</a:t>
                      </a:r>
                      <a:endParaRPr lang="ko-KR" altLang="en-US" sz="1400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9</a:t>
                      </a:r>
                      <a:endParaRPr lang="ko-KR" altLang="en-US" sz="1400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10</a:t>
                      </a:r>
                      <a:endParaRPr lang="ko-KR" altLang="en-US" sz="1400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780839"/>
                  </a:ext>
                </a:extLst>
              </a:tr>
              <a:tr h="366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기획</a:t>
                      </a:r>
                    </a:p>
                  </a:txBody>
                  <a:tcPr>
                    <a:solidFill>
                      <a:srgbClr val="D1D6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02604"/>
                  </a:ext>
                </a:extLst>
              </a:tr>
              <a:tr h="366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아이디어 구상</a:t>
                      </a: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E6667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E6667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E6667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E6667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E6667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35415"/>
                  </a:ext>
                </a:extLst>
              </a:tr>
              <a:tr h="366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시장조사</a:t>
                      </a: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E6667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E6667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E6667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E6667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859861"/>
                  </a:ext>
                </a:extLst>
              </a:tr>
              <a:tr h="366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Web</a:t>
                      </a:r>
                      <a:r>
                        <a:rPr lang="ko-KR" altLang="en-US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 상세설계</a:t>
                      </a:r>
                    </a:p>
                  </a:txBody>
                  <a:tcPr>
                    <a:solidFill>
                      <a:srgbClr val="D1D6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776373"/>
                  </a:ext>
                </a:extLst>
              </a:tr>
              <a:tr h="366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UI </a:t>
                      </a:r>
                      <a:r>
                        <a:rPr lang="ko-KR" altLang="en-US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디자인</a:t>
                      </a: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E6667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E6667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384079"/>
                  </a:ext>
                </a:extLst>
              </a:tr>
              <a:tr h="366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UI </a:t>
                      </a:r>
                      <a:r>
                        <a:rPr lang="ko-KR" altLang="en-US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설계</a:t>
                      </a: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549957"/>
                  </a:ext>
                </a:extLst>
              </a:tr>
              <a:tr h="366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기능구현</a:t>
                      </a:r>
                    </a:p>
                  </a:txBody>
                  <a:tcPr>
                    <a:solidFill>
                      <a:srgbClr val="D1D6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430519"/>
                  </a:ext>
                </a:extLst>
              </a:tr>
              <a:tr h="366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DB</a:t>
                      </a:r>
                      <a:r>
                        <a:rPr lang="ko-KR" altLang="en-US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구축</a:t>
                      </a:r>
                      <a:r>
                        <a:rPr lang="en-US" altLang="ko-KR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/</a:t>
                      </a:r>
                      <a:r>
                        <a:rPr lang="ko-KR" altLang="en-US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설계</a:t>
                      </a: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E6667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E6667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E6667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449301"/>
                  </a:ext>
                </a:extLst>
              </a:tr>
              <a:tr h="366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가데이터 입력</a:t>
                      </a: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01581"/>
                  </a:ext>
                </a:extLst>
              </a:tr>
              <a:tr h="366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주 기능구현</a:t>
                      </a: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9A608D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634091"/>
                  </a:ext>
                </a:extLst>
              </a:tr>
              <a:tr h="366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넥슨Lv1고딕" panose="00000500000000000000" charset="-127"/>
                          <a:ea typeface="넥슨Lv1고딕" panose="00000500000000000000" charset="-127"/>
                        </a:rPr>
                        <a:t>세부 기능 구현</a:t>
                      </a: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넥슨Lv1고딕" panose="00000500000000000000" charset="-127"/>
                        <a:ea typeface="넥슨Lv1고딕" panose="00000500000000000000" charset="-127"/>
                      </a:endParaRPr>
                    </a:p>
                  </a:txBody>
                  <a:tcPr>
                    <a:solidFill>
                      <a:srgbClr val="F6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5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14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925C9B-ABA3-41A3-AE19-378639943F7E}"/>
              </a:ext>
            </a:extLst>
          </p:cNvPr>
          <p:cNvSpPr txBox="1"/>
          <p:nvPr/>
        </p:nvSpPr>
        <p:spPr>
          <a:xfrm>
            <a:off x="324059" y="150818"/>
            <a:ext cx="24018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4.3. </a:t>
            </a:r>
            <a:r>
              <a:rPr lang="ko-KR" altLang="en-US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팀원소개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AC125D-89EF-48D1-B6FA-60792818D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42" y="1593670"/>
            <a:ext cx="1514713" cy="20208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DDC06E-5D31-41FD-A746-C13AE3ACC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774" y="1593672"/>
            <a:ext cx="1444305" cy="20208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BEFD89-E178-4665-8AB6-4681D2D94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085" y="1593672"/>
            <a:ext cx="1515604" cy="20208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BBD7AA-D123-4FD8-8C6D-63FFD7176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754" y="1593670"/>
            <a:ext cx="1515604" cy="20208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B9EEEF6-AA26-4188-8EB2-78C9BF44DE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247" y="1593672"/>
            <a:ext cx="1515603" cy="20208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2823FB-9B20-411D-908E-029A5A6B87DD}"/>
              </a:ext>
            </a:extLst>
          </p:cNvPr>
          <p:cNvSpPr txBox="1"/>
          <p:nvPr/>
        </p:nvSpPr>
        <p:spPr>
          <a:xfrm>
            <a:off x="1025754" y="3804249"/>
            <a:ext cx="15156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A3C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팀장</a:t>
            </a: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오주율</a:t>
            </a:r>
            <a:endParaRPr lang="en-US" altLang="ko-KR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기계공학과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FC6275-5754-4585-A5A3-AB060F9B78C2}"/>
              </a:ext>
            </a:extLst>
          </p:cNvPr>
          <p:cNvSpPr txBox="1"/>
          <p:nvPr/>
        </p:nvSpPr>
        <p:spPr>
          <a:xfrm>
            <a:off x="3161040" y="3804248"/>
            <a:ext cx="161291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팀원 김민희</a:t>
            </a:r>
            <a:endParaRPr lang="en-US" altLang="ko-KR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미디어문화학과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C5204-8AC2-42F7-B4BA-86780D47F286}"/>
              </a:ext>
            </a:extLst>
          </p:cNvPr>
          <p:cNvSpPr txBox="1"/>
          <p:nvPr/>
        </p:nvSpPr>
        <p:spPr>
          <a:xfrm>
            <a:off x="5316475" y="3804247"/>
            <a:ext cx="15156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팀원 </a:t>
            </a:r>
            <a:r>
              <a:rPr lang="ko-KR" altLang="en-US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김홍룡</a:t>
            </a:r>
            <a:endParaRPr lang="en-US" altLang="ko-KR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경찰행정학과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DCB6E1-25DC-4E48-9F01-7E75778D14B0}"/>
              </a:ext>
            </a:extLst>
          </p:cNvPr>
          <p:cNvSpPr txBox="1"/>
          <p:nvPr/>
        </p:nvSpPr>
        <p:spPr>
          <a:xfrm>
            <a:off x="7418047" y="3804247"/>
            <a:ext cx="161291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팀원 </a:t>
            </a:r>
            <a:r>
              <a:rPr lang="ko-KR" altLang="en-US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문형근</a:t>
            </a:r>
            <a:endParaRPr lang="en-US" altLang="ko-KR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컴퓨터통계학과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134F19-AECC-4912-ADFC-D441E4CD9E11}"/>
              </a:ext>
            </a:extLst>
          </p:cNvPr>
          <p:cNvSpPr txBox="1"/>
          <p:nvPr/>
        </p:nvSpPr>
        <p:spPr>
          <a:xfrm>
            <a:off x="9607196" y="3804247"/>
            <a:ext cx="161291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팀원 </a:t>
            </a:r>
            <a:r>
              <a:rPr lang="ko-KR" altLang="en-US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김예인</a:t>
            </a:r>
            <a:endParaRPr lang="en-US" altLang="ko-KR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sz="16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경영학부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25F8E5-639C-40A5-8C61-2AB9B13D2F11}"/>
              </a:ext>
            </a:extLst>
          </p:cNvPr>
          <p:cNvSpPr txBox="1"/>
          <p:nvPr/>
        </p:nvSpPr>
        <p:spPr>
          <a:xfrm>
            <a:off x="999876" y="4594539"/>
            <a:ext cx="15776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kern="0" spc="0" dirty="0">
                <a:solidFill>
                  <a:srgbClr val="FA3C7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프로젝트 총괄</a:t>
            </a:r>
            <a:endParaRPr lang="en-US" altLang="ko-KR" sz="1600" kern="0" dirty="0">
              <a:solidFill>
                <a:srgbClr val="FA3C71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DB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설계 및 구축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웹 기능구현</a:t>
            </a:r>
            <a:endParaRPr lang="en-US" altLang="ko-KR" sz="1600" kern="0" dirty="0">
              <a:solidFill>
                <a:srgbClr val="0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산출문서 작성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51107C-6BFD-4BE3-9253-01BDE25B634C}"/>
              </a:ext>
            </a:extLst>
          </p:cNvPr>
          <p:cNvSpPr txBox="1"/>
          <p:nvPr/>
        </p:nvSpPr>
        <p:spPr>
          <a:xfrm>
            <a:off x="2959440" y="4594538"/>
            <a:ext cx="19463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kern="0" spc="0" dirty="0">
                <a:solidFill>
                  <a:srgbClr val="FA3C7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Front-end</a:t>
            </a:r>
          </a:p>
          <a:p>
            <a:pPr algn="ctr"/>
            <a:r>
              <a:rPr lang="en-US" altLang="ko-KR" sz="1600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Web/Android</a:t>
            </a:r>
          </a:p>
          <a:p>
            <a:pPr algn="ctr"/>
            <a:r>
              <a:rPr lang="en-US" altLang="ko-KR" sz="1600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UI/UX </a:t>
            </a:r>
            <a:r>
              <a:rPr lang="ko-KR" altLang="en-US" sz="1600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설계 및 제작</a:t>
            </a:r>
            <a:endParaRPr lang="en-US" altLang="ko-KR" sz="1600" kern="0" dirty="0">
              <a:solidFill>
                <a:srgbClr val="0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영상기획</a:t>
            </a:r>
            <a:endParaRPr lang="en-US" altLang="ko-KR" sz="1600" kern="0" dirty="0">
              <a:solidFill>
                <a:srgbClr val="0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산출문서 작성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C9BFC0-F9E7-4D42-9E0B-F0194E2D6BB6}"/>
              </a:ext>
            </a:extLst>
          </p:cNvPr>
          <p:cNvSpPr txBox="1"/>
          <p:nvPr/>
        </p:nvSpPr>
        <p:spPr>
          <a:xfrm>
            <a:off x="5159329" y="4594537"/>
            <a:ext cx="19463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kern="0" spc="0" dirty="0">
                <a:solidFill>
                  <a:srgbClr val="FA3C7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Front-end</a:t>
            </a:r>
          </a:p>
          <a:p>
            <a:pPr algn="ctr"/>
            <a:r>
              <a:rPr lang="en-US" altLang="ko-KR" sz="1600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Web/Android</a:t>
            </a:r>
          </a:p>
          <a:p>
            <a:pPr algn="ctr"/>
            <a:r>
              <a:rPr lang="en-US" altLang="ko-KR" sz="1600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UI/UX </a:t>
            </a:r>
            <a:r>
              <a:rPr lang="ko-KR" altLang="en-US" sz="1600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설계 및 제작</a:t>
            </a:r>
            <a:endParaRPr lang="en-US" altLang="ko-KR" sz="1600" kern="0" dirty="0">
              <a:solidFill>
                <a:srgbClr val="0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산출문서 작성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0A7EA8-379F-4972-8F4D-2982F2E22A0D}"/>
              </a:ext>
            </a:extLst>
          </p:cNvPr>
          <p:cNvSpPr txBox="1"/>
          <p:nvPr/>
        </p:nvSpPr>
        <p:spPr>
          <a:xfrm>
            <a:off x="7441273" y="4594536"/>
            <a:ext cx="16097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kern="0" dirty="0">
                <a:solidFill>
                  <a:srgbClr val="FA3C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Back</a:t>
            </a:r>
            <a:r>
              <a:rPr lang="en-US" altLang="ko-KR" sz="1600" kern="0" spc="0" dirty="0">
                <a:solidFill>
                  <a:srgbClr val="FA3C7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-end</a:t>
            </a:r>
          </a:p>
          <a:p>
            <a:pPr algn="ctr"/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DB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설계 및 구축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웹 기능구현</a:t>
            </a:r>
            <a:endParaRPr lang="en-US" altLang="ko-KR" sz="1600" kern="0" dirty="0">
              <a:solidFill>
                <a:srgbClr val="0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영상제작</a:t>
            </a:r>
            <a:endParaRPr lang="en-US" altLang="ko-KR" sz="1600" kern="0" dirty="0">
              <a:solidFill>
                <a:srgbClr val="0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산출문서 작성</a:t>
            </a:r>
            <a:endParaRPr lang="en-US" altLang="ko-KR" sz="1600" kern="0" dirty="0">
              <a:solidFill>
                <a:srgbClr val="0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85EA33-5903-4C88-BBC9-D048E418A356}"/>
              </a:ext>
            </a:extLst>
          </p:cNvPr>
          <p:cNvSpPr txBox="1"/>
          <p:nvPr/>
        </p:nvSpPr>
        <p:spPr>
          <a:xfrm>
            <a:off x="9624448" y="4594536"/>
            <a:ext cx="15776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kern="0" dirty="0">
                <a:solidFill>
                  <a:srgbClr val="FA3C7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Back</a:t>
            </a:r>
            <a:r>
              <a:rPr lang="en-US" altLang="ko-KR" sz="1600" kern="0" spc="0" dirty="0">
                <a:solidFill>
                  <a:srgbClr val="FA3C71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-end</a:t>
            </a:r>
          </a:p>
          <a:p>
            <a:pPr algn="ctr"/>
            <a:r>
              <a:rPr lang="en-US" altLang="ko-KR" sz="1600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DB</a:t>
            </a:r>
            <a:r>
              <a:rPr lang="ko-KR" altLang="en-US" sz="1600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설계 및 구축</a:t>
            </a:r>
            <a:endParaRPr lang="en-US" altLang="ko-KR" sz="1600" kern="0" dirty="0">
              <a:solidFill>
                <a:srgbClr val="0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웹 기능구현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sz="1600" kern="0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산출문서 작성</a:t>
            </a:r>
            <a:endParaRPr lang="en-US" altLang="ko-KR" sz="1600" kern="0" dirty="0">
              <a:solidFill>
                <a:srgbClr val="000000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PPT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제작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/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발표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10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371770"/>
            <a:ext cx="12192000" cy="4862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58403" y="2196573"/>
            <a:ext cx="6313716" cy="917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kern="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Thanks for Listening </a:t>
            </a:r>
            <a:r>
              <a:rPr lang="en-US" altLang="ko-KR" sz="4000" kern="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  <a:sym typeface="Wingdings" panose="05000000000000000000" pitchFamily="2" charset="2"/>
              </a:rPr>
              <a:t></a:t>
            </a:r>
            <a:endParaRPr lang="en-US" altLang="ko-KR" sz="4000" kern="0" dirty="0">
              <a:solidFill>
                <a:srgbClr val="FA3C71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588345" y="6457720"/>
            <a:ext cx="276225" cy="276225"/>
            <a:chOff x="203886" y="3778542"/>
            <a:chExt cx="276225" cy="276225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DE64729-725E-4910-BEF5-BD9D2266289C}"/>
                </a:ext>
              </a:extLst>
            </p:cNvPr>
            <p:cNvSpPr/>
            <p:nvPr/>
          </p:nvSpPr>
          <p:spPr>
            <a:xfrm>
              <a:off x="203886" y="3778542"/>
              <a:ext cx="276225" cy="2762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70738AE2-CAE4-434F-8B7D-0DAD3705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25" y="3839032"/>
              <a:ext cx="175100" cy="155244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811284" y="6429665"/>
            <a:ext cx="4337685" cy="31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스마트그리드기반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IoT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 융합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SW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전문가과정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2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차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35" name="사각형: 둥근 모서리 29">
            <a:extLst>
              <a:ext uri="{FF2B5EF4-FFF2-40B4-BE49-F238E27FC236}">
                <a16:creationId xmlns:a16="http://schemas.microsoft.com/office/drawing/2014/main" id="{FB1934EF-25AE-4CE5-95F7-DE3F01C38CEA}"/>
              </a:ext>
            </a:extLst>
          </p:cNvPr>
          <p:cNvSpPr/>
          <p:nvPr/>
        </p:nvSpPr>
        <p:spPr>
          <a:xfrm>
            <a:off x="5471065" y="4144694"/>
            <a:ext cx="1249996" cy="395288"/>
          </a:xfrm>
          <a:prstGeom prst="roundRect">
            <a:avLst>
              <a:gd name="adj" fmla="val 50000"/>
            </a:avLst>
          </a:prstGeom>
          <a:solidFill>
            <a:srgbClr val="FA3C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white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cxnSp>
        <p:nvCxnSpPr>
          <p:cNvPr id="37" name="직선 연결선 36"/>
          <p:cNvCxnSpPr>
            <a:cxnSpLocks/>
            <a:endCxn id="28" idx="0"/>
          </p:cNvCxnSpPr>
          <p:nvPr/>
        </p:nvCxnSpPr>
        <p:spPr>
          <a:xfrm flipH="1">
            <a:off x="6096000" y="4515140"/>
            <a:ext cx="8452" cy="1856630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6091055" y="0"/>
            <a:ext cx="10607" cy="1188000"/>
          </a:xfrm>
          <a:prstGeom prst="line">
            <a:avLst/>
          </a:prstGeom>
          <a:ln>
            <a:solidFill>
              <a:srgbClr val="FA3C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327429" y="6457721"/>
            <a:ext cx="276225" cy="276225"/>
            <a:chOff x="5327429" y="6457721"/>
            <a:chExt cx="276225" cy="27622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A66723-1E68-4B3D-BC15-EA8051D9DD21}"/>
                </a:ext>
              </a:extLst>
            </p:cNvPr>
            <p:cNvSpPr/>
            <p:nvPr/>
          </p:nvSpPr>
          <p:spPr>
            <a:xfrm>
              <a:off x="5327429" y="6457721"/>
              <a:ext cx="276225" cy="27622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364F7EC-7A96-413A-A5AE-EFDCC1F6B05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5407656" y="6536395"/>
              <a:ext cx="111637" cy="137059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D1CDABA-C8F9-4F9E-BC23-BC52D4AFE232}"/>
              </a:ext>
            </a:extLst>
          </p:cNvPr>
          <p:cNvSpPr txBox="1"/>
          <p:nvPr/>
        </p:nvSpPr>
        <p:spPr>
          <a:xfrm>
            <a:off x="4012082" y="3556742"/>
            <a:ext cx="4179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MatchMaker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|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오주율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 김민희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김예인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김홍룡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문형근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 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E34277-AF15-4FA7-9E08-9597EB23239A}"/>
              </a:ext>
            </a:extLst>
          </p:cNvPr>
          <p:cNvSpPr/>
          <p:nvPr/>
        </p:nvSpPr>
        <p:spPr>
          <a:xfrm>
            <a:off x="1778466" y="6436748"/>
            <a:ext cx="3612952" cy="31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스마트인재개발원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8362101-1A6F-496D-A8F7-63F76584F9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51" y="6461091"/>
            <a:ext cx="348386" cy="29841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2DD72C9-5594-490E-BE8B-16B398234BD2}"/>
              </a:ext>
            </a:extLst>
          </p:cNvPr>
          <p:cNvSpPr txBox="1"/>
          <p:nvPr/>
        </p:nvSpPr>
        <p:spPr>
          <a:xfrm>
            <a:off x="5476548" y="4147220"/>
            <a:ext cx="1249996" cy="339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오늘의 주파수</a:t>
            </a:r>
            <a:endParaRPr lang="en-US" altLang="ko-KR" sz="1200" dirty="0">
              <a:solidFill>
                <a:prstClr val="white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76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150ADA2-47C7-4A47-84D5-A3873AD123BF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사각형: 둥근 위쪽 모서리 4">
            <a:extLst>
              <a:ext uri="{FF2B5EF4-FFF2-40B4-BE49-F238E27FC236}">
                <a16:creationId xmlns:a16="http://schemas.microsoft.com/office/drawing/2014/main" id="{745562E3-1FDC-4869-9BE8-011D385B21E3}"/>
              </a:ext>
            </a:extLst>
          </p:cNvPr>
          <p:cNvSpPr/>
          <p:nvPr/>
        </p:nvSpPr>
        <p:spPr>
          <a:xfrm rot="16200000">
            <a:off x="3461920" y="873554"/>
            <a:ext cx="1253155" cy="3345116"/>
          </a:xfrm>
          <a:prstGeom prst="round2SameRect">
            <a:avLst>
              <a:gd name="adj1" fmla="val 50000"/>
              <a:gd name="adj2" fmla="val 169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08FAC2F-6AF9-4CA6-83F8-A0BFC0D47110}"/>
              </a:ext>
            </a:extLst>
          </p:cNvPr>
          <p:cNvGrpSpPr/>
          <p:nvPr/>
        </p:nvGrpSpPr>
        <p:grpSpPr>
          <a:xfrm>
            <a:off x="2198658" y="1699417"/>
            <a:ext cx="2026271" cy="1667506"/>
            <a:chOff x="2774951" y="3479799"/>
            <a:chExt cx="2546350" cy="2095502"/>
          </a:xfrm>
          <a:gradFill flip="none" rotWithShape="1">
            <a:gsLst>
              <a:gs pos="0">
                <a:srgbClr val="FF0000"/>
              </a:gs>
              <a:gs pos="100000">
                <a:srgbClr val="FFC000"/>
              </a:gs>
            </a:gsLst>
            <a:lin ang="18900000" scaled="1"/>
            <a:tileRect/>
          </a:gradFill>
        </p:grpSpPr>
        <p:sp>
          <p:nvSpPr>
            <p:cNvPr id="52" name="막힌 원호 51">
              <a:extLst>
                <a:ext uri="{FF2B5EF4-FFF2-40B4-BE49-F238E27FC236}">
                  <a16:creationId xmlns:a16="http://schemas.microsoft.com/office/drawing/2014/main" id="{081CF2BF-1194-4BE2-B26A-6C62EEF8D1B3}"/>
                </a:ext>
              </a:extLst>
            </p:cNvPr>
            <p:cNvSpPr/>
            <p:nvPr/>
          </p:nvSpPr>
          <p:spPr>
            <a:xfrm>
              <a:off x="2774951" y="3479800"/>
              <a:ext cx="2095501" cy="2095501"/>
            </a:xfrm>
            <a:prstGeom prst="blockArc">
              <a:avLst>
                <a:gd name="adj1" fmla="val 5395568"/>
                <a:gd name="adj2" fmla="val 16214947"/>
                <a:gd name="adj3" fmla="val 1196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5A41B6D-B666-4A1C-8ADF-A07C958EC4C0}"/>
                </a:ext>
              </a:extLst>
            </p:cNvPr>
            <p:cNvSpPr/>
            <p:nvPr/>
          </p:nvSpPr>
          <p:spPr>
            <a:xfrm>
              <a:off x="386715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C5A062C-16CD-4C38-9F87-9DBA93DD9B5A}"/>
                </a:ext>
              </a:extLst>
            </p:cNvPr>
            <p:cNvSpPr/>
            <p:nvPr/>
          </p:nvSpPr>
          <p:spPr>
            <a:xfrm>
              <a:off x="403860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F75DCDB-0724-43E3-B170-806C8AB95AD3}"/>
                </a:ext>
              </a:extLst>
            </p:cNvPr>
            <p:cNvSpPr/>
            <p:nvPr/>
          </p:nvSpPr>
          <p:spPr>
            <a:xfrm>
              <a:off x="421005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45E8FC1-2A59-4E5D-84DE-6EE2DA454F61}"/>
                </a:ext>
              </a:extLst>
            </p:cNvPr>
            <p:cNvSpPr/>
            <p:nvPr/>
          </p:nvSpPr>
          <p:spPr>
            <a:xfrm>
              <a:off x="438150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BC167F0-5B16-45A1-BBAA-E49FFA57702A}"/>
                </a:ext>
              </a:extLst>
            </p:cNvPr>
            <p:cNvSpPr/>
            <p:nvPr/>
          </p:nvSpPr>
          <p:spPr>
            <a:xfrm>
              <a:off x="455295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09B5B6F-90D2-47CC-AA7E-5E78A3E4C917}"/>
                </a:ext>
              </a:extLst>
            </p:cNvPr>
            <p:cNvSpPr/>
            <p:nvPr/>
          </p:nvSpPr>
          <p:spPr>
            <a:xfrm>
              <a:off x="472440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47FF5A8-85BF-486B-852C-B0F1ED16D889}"/>
                </a:ext>
              </a:extLst>
            </p:cNvPr>
            <p:cNvSpPr/>
            <p:nvPr/>
          </p:nvSpPr>
          <p:spPr>
            <a:xfrm>
              <a:off x="489585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60" name="순서도: 다른 페이지 연결선 13">
              <a:extLst>
                <a:ext uri="{FF2B5EF4-FFF2-40B4-BE49-F238E27FC236}">
                  <a16:creationId xmlns:a16="http://schemas.microsoft.com/office/drawing/2014/main" id="{6CB56E12-7F91-4FDB-A8A9-27E8601012CB}"/>
                </a:ext>
              </a:extLst>
            </p:cNvPr>
            <p:cNvSpPr/>
            <p:nvPr/>
          </p:nvSpPr>
          <p:spPr>
            <a:xfrm rot="16200000">
              <a:off x="5067303" y="3479798"/>
              <a:ext cx="253998" cy="253999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FBA0C3B-314F-433D-8294-2E5B531AAF28}"/>
              </a:ext>
            </a:extLst>
          </p:cNvPr>
          <p:cNvSpPr/>
          <p:nvPr/>
        </p:nvSpPr>
        <p:spPr>
          <a:xfrm>
            <a:off x="3393866" y="2170435"/>
            <a:ext cx="2296206" cy="704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1.1.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제안배경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1.2.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유사서비스 분석 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C93A0F7-0535-4629-945F-033BBEC41F5D}"/>
              </a:ext>
            </a:extLst>
          </p:cNvPr>
          <p:cNvSpPr/>
          <p:nvPr/>
        </p:nvSpPr>
        <p:spPr>
          <a:xfrm>
            <a:off x="3280011" y="2151094"/>
            <a:ext cx="28647" cy="8307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55AED34-DB19-4CB2-A720-04D3E2B2E5F1}"/>
              </a:ext>
            </a:extLst>
          </p:cNvPr>
          <p:cNvSpPr/>
          <p:nvPr/>
        </p:nvSpPr>
        <p:spPr>
          <a:xfrm>
            <a:off x="2516412" y="2202535"/>
            <a:ext cx="6783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01</a:t>
            </a:r>
            <a:endParaRPr lang="ko-KR" altLang="en-US" sz="4000" dirty="0">
              <a:solidFill>
                <a:prstClr val="black">
                  <a:lumMod val="65000"/>
                  <a:lumOff val="35000"/>
                </a:prstClr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64" name="사각형: 둥근 위쪽 모서리 18">
            <a:extLst>
              <a:ext uri="{FF2B5EF4-FFF2-40B4-BE49-F238E27FC236}">
                <a16:creationId xmlns:a16="http://schemas.microsoft.com/office/drawing/2014/main" id="{F3F979DA-3A3C-4294-AB60-650454D7AEF7}"/>
              </a:ext>
            </a:extLst>
          </p:cNvPr>
          <p:cNvSpPr/>
          <p:nvPr/>
        </p:nvSpPr>
        <p:spPr>
          <a:xfrm rot="16200000">
            <a:off x="3350753" y="3146754"/>
            <a:ext cx="1253155" cy="3345116"/>
          </a:xfrm>
          <a:prstGeom prst="round2SameRect">
            <a:avLst>
              <a:gd name="adj1" fmla="val 50000"/>
              <a:gd name="adj2" fmla="val 169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653FF5C-C732-43C5-912C-BCF43298041F}"/>
              </a:ext>
            </a:extLst>
          </p:cNvPr>
          <p:cNvGrpSpPr/>
          <p:nvPr/>
        </p:nvGrpSpPr>
        <p:grpSpPr>
          <a:xfrm>
            <a:off x="2087492" y="3990612"/>
            <a:ext cx="2026271" cy="1667506"/>
            <a:chOff x="2774951" y="3479799"/>
            <a:chExt cx="2546350" cy="2095502"/>
          </a:xfrm>
          <a:gradFill flip="none" rotWithShape="1">
            <a:gsLst>
              <a:gs pos="0">
                <a:srgbClr val="FF0000"/>
              </a:gs>
              <a:gs pos="100000">
                <a:srgbClr val="7030A0"/>
              </a:gs>
            </a:gsLst>
            <a:lin ang="18900000" scaled="1"/>
            <a:tileRect/>
          </a:gradFill>
        </p:grpSpPr>
        <p:sp>
          <p:nvSpPr>
            <p:cNvPr id="66" name="막힌 원호 65">
              <a:extLst>
                <a:ext uri="{FF2B5EF4-FFF2-40B4-BE49-F238E27FC236}">
                  <a16:creationId xmlns:a16="http://schemas.microsoft.com/office/drawing/2014/main" id="{9B172CCD-3675-4D85-A1DD-B94A9F03C675}"/>
                </a:ext>
              </a:extLst>
            </p:cNvPr>
            <p:cNvSpPr/>
            <p:nvPr/>
          </p:nvSpPr>
          <p:spPr>
            <a:xfrm>
              <a:off x="2774951" y="3479800"/>
              <a:ext cx="2095501" cy="2095501"/>
            </a:xfrm>
            <a:prstGeom prst="blockArc">
              <a:avLst>
                <a:gd name="adj1" fmla="val 5395568"/>
                <a:gd name="adj2" fmla="val 16214947"/>
                <a:gd name="adj3" fmla="val 1196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39A2216-9EEC-4013-ADEB-DE9D4F2B8E7B}"/>
                </a:ext>
              </a:extLst>
            </p:cNvPr>
            <p:cNvSpPr/>
            <p:nvPr/>
          </p:nvSpPr>
          <p:spPr>
            <a:xfrm>
              <a:off x="386715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655800E-7860-48EE-8DB4-ACB1BEC1430C}"/>
                </a:ext>
              </a:extLst>
            </p:cNvPr>
            <p:cNvSpPr/>
            <p:nvPr/>
          </p:nvSpPr>
          <p:spPr>
            <a:xfrm>
              <a:off x="403860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61EA60-7006-47B5-B62B-380F69D160E5}"/>
                </a:ext>
              </a:extLst>
            </p:cNvPr>
            <p:cNvSpPr/>
            <p:nvPr/>
          </p:nvSpPr>
          <p:spPr>
            <a:xfrm>
              <a:off x="421005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82770DD-0507-4BC5-8CA7-7062895C4DC3}"/>
                </a:ext>
              </a:extLst>
            </p:cNvPr>
            <p:cNvSpPr/>
            <p:nvPr/>
          </p:nvSpPr>
          <p:spPr>
            <a:xfrm>
              <a:off x="438150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D5F8EB0-2EC2-45E2-9046-CF538D242F5C}"/>
                </a:ext>
              </a:extLst>
            </p:cNvPr>
            <p:cNvSpPr/>
            <p:nvPr/>
          </p:nvSpPr>
          <p:spPr>
            <a:xfrm>
              <a:off x="455295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CC29791-691E-41F8-8B29-B42254C1F3C4}"/>
                </a:ext>
              </a:extLst>
            </p:cNvPr>
            <p:cNvSpPr/>
            <p:nvPr/>
          </p:nvSpPr>
          <p:spPr>
            <a:xfrm>
              <a:off x="472440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4FDD484-1852-4755-9B80-740DFBED7551}"/>
                </a:ext>
              </a:extLst>
            </p:cNvPr>
            <p:cNvSpPr/>
            <p:nvPr/>
          </p:nvSpPr>
          <p:spPr>
            <a:xfrm>
              <a:off x="489585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74" name="순서도: 다른 페이지 연결선 28">
              <a:extLst>
                <a:ext uri="{FF2B5EF4-FFF2-40B4-BE49-F238E27FC236}">
                  <a16:creationId xmlns:a16="http://schemas.microsoft.com/office/drawing/2014/main" id="{48762873-D1EC-41FE-B957-3B2549C9742B}"/>
                </a:ext>
              </a:extLst>
            </p:cNvPr>
            <p:cNvSpPr/>
            <p:nvPr/>
          </p:nvSpPr>
          <p:spPr>
            <a:xfrm rot="16200000">
              <a:off x="5067303" y="3479798"/>
              <a:ext cx="253998" cy="253999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80DA794-2220-446B-B668-2A4FE7602FF7}"/>
              </a:ext>
            </a:extLst>
          </p:cNvPr>
          <p:cNvSpPr/>
          <p:nvPr/>
        </p:nvSpPr>
        <p:spPr>
          <a:xfrm>
            <a:off x="3168845" y="4442288"/>
            <a:ext cx="28647" cy="8307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89935AC-C2FE-4120-B3BB-3DF68E7E8533}"/>
              </a:ext>
            </a:extLst>
          </p:cNvPr>
          <p:cNvSpPr/>
          <p:nvPr/>
        </p:nvSpPr>
        <p:spPr>
          <a:xfrm>
            <a:off x="2405246" y="4493729"/>
            <a:ext cx="7745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03</a:t>
            </a:r>
            <a:endParaRPr lang="ko-KR" altLang="en-US" sz="4000" dirty="0">
              <a:solidFill>
                <a:prstClr val="black">
                  <a:lumMod val="65000"/>
                  <a:lumOff val="35000"/>
                </a:prstClr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78" name="사각형: 둥근 위쪽 모서리 60">
            <a:extLst>
              <a:ext uri="{FF2B5EF4-FFF2-40B4-BE49-F238E27FC236}">
                <a16:creationId xmlns:a16="http://schemas.microsoft.com/office/drawing/2014/main" id="{4B27BE6E-CE85-4D91-B1E4-6F6B4091719A}"/>
              </a:ext>
            </a:extLst>
          </p:cNvPr>
          <p:cNvSpPr/>
          <p:nvPr/>
        </p:nvSpPr>
        <p:spPr>
          <a:xfrm rot="16200000">
            <a:off x="7805372" y="855557"/>
            <a:ext cx="1253155" cy="3345116"/>
          </a:xfrm>
          <a:prstGeom prst="round2SameRect">
            <a:avLst>
              <a:gd name="adj1" fmla="val 50000"/>
              <a:gd name="adj2" fmla="val 169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8138DEB-E7CD-440B-8638-486ECD32ECCB}"/>
              </a:ext>
            </a:extLst>
          </p:cNvPr>
          <p:cNvGrpSpPr/>
          <p:nvPr/>
        </p:nvGrpSpPr>
        <p:grpSpPr>
          <a:xfrm>
            <a:off x="6542112" y="1699415"/>
            <a:ext cx="2026271" cy="1667506"/>
            <a:chOff x="2774951" y="3479799"/>
            <a:chExt cx="2546350" cy="2095502"/>
          </a:xfrm>
          <a:gradFill flip="none" rotWithShape="1">
            <a:gsLst>
              <a:gs pos="0">
                <a:srgbClr val="00B0F0"/>
              </a:gs>
              <a:gs pos="100000">
                <a:srgbClr val="00B050"/>
              </a:gs>
            </a:gsLst>
            <a:lin ang="18900000" scaled="1"/>
            <a:tileRect/>
          </a:gradFill>
        </p:grpSpPr>
        <p:sp>
          <p:nvSpPr>
            <p:cNvPr id="80" name="막힌 원호 79">
              <a:extLst>
                <a:ext uri="{FF2B5EF4-FFF2-40B4-BE49-F238E27FC236}">
                  <a16:creationId xmlns:a16="http://schemas.microsoft.com/office/drawing/2014/main" id="{10C4AE0F-377D-4FBC-8C02-06701B73B7C6}"/>
                </a:ext>
              </a:extLst>
            </p:cNvPr>
            <p:cNvSpPr/>
            <p:nvPr/>
          </p:nvSpPr>
          <p:spPr>
            <a:xfrm>
              <a:off x="2774951" y="3479800"/>
              <a:ext cx="2095501" cy="2095501"/>
            </a:xfrm>
            <a:prstGeom prst="blockArc">
              <a:avLst>
                <a:gd name="adj1" fmla="val 5395568"/>
                <a:gd name="adj2" fmla="val 16214947"/>
                <a:gd name="adj3" fmla="val 1196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21905D9-E6A1-4551-B861-E75B2A176F44}"/>
                </a:ext>
              </a:extLst>
            </p:cNvPr>
            <p:cNvSpPr/>
            <p:nvPr/>
          </p:nvSpPr>
          <p:spPr>
            <a:xfrm>
              <a:off x="386715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6932601-DB11-43C3-9D42-6E69DFD1F3B6}"/>
                </a:ext>
              </a:extLst>
            </p:cNvPr>
            <p:cNvSpPr/>
            <p:nvPr/>
          </p:nvSpPr>
          <p:spPr>
            <a:xfrm>
              <a:off x="403860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AA4C37F-6411-47D5-A876-C233CD49250E}"/>
                </a:ext>
              </a:extLst>
            </p:cNvPr>
            <p:cNvSpPr/>
            <p:nvPr/>
          </p:nvSpPr>
          <p:spPr>
            <a:xfrm>
              <a:off x="421005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31EADF4-F401-4B84-AECE-BBA3B21052F9}"/>
                </a:ext>
              </a:extLst>
            </p:cNvPr>
            <p:cNvSpPr/>
            <p:nvPr/>
          </p:nvSpPr>
          <p:spPr>
            <a:xfrm>
              <a:off x="438150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2ACB80F-2EAD-41BE-A91C-FE5096F5A1C0}"/>
                </a:ext>
              </a:extLst>
            </p:cNvPr>
            <p:cNvSpPr/>
            <p:nvPr/>
          </p:nvSpPr>
          <p:spPr>
            <a:xfrm>
              <a:off x="455295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DC9DE90-29A7-4D57-BCC0-648152FC2C4C}"/>
                </a:ext>
              </a:extLst>
            </p:cNvPr>
            <p:cNvSpPr/>
            <p:nvPr/>
          </p:nvSpPr>
          <p:spPr>
            <a:xfrm>
              <a:off x="472440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2D85A37-3AAC-4363-8FC6-7C20E23F2828}"/>
                </a:ext>
              </a:extLst>
            </p:cNvPr>
            <p:cNvSpPr/>
            <p:nvPr/>
          </p:nvSpPr>
          <p:spPr>
            <a:xfrm>
              <a:off x="489585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88" name="순서도: 다른 페이지 연결선 70">
              <a:extLst>
                <a:ext uri="{FF2B5EF4-FFF2-40B4-BE49-F238E27FC236}">
                  <a16:creationId xmlns:a16="http://schemas.microsoft.com/office/drawing/2014/main" id="{B909F065-1057-4F0A-AF3D-5EAF0AECDACD}"/>
                </a:ext>
              </a:extLst>
            </p:cNvPr>
            <p:cNvSpPr/>
            <p:nvPr/>
          </p:nvSpPr>
          <p:spPr>
            <a:xfrm rot="16200000">
              <a:off x="5067303" y="3479798"/>
              <a:ext cx="253998" cy="253999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53502B3-5BFF-4ED2-A03D-C5FE1DD3E945}"/>
              </a:ext>
            </a:extLst>
          </p:cNvPr>
          <p:cNvSpPr/>
          <p:nvPr/>
        </p:nvSpPr>
        <p:spPr>
          <a:xfrm>
            <a:off x="7623464" y="2151091"/>
            <a:ext cx="28647" cy="8307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0EBDFDB-C8E5-40CD-8C01-A024F67BA72A}"/>
              </a:ext>
            </a:extLst>
          </p:cNvPr>
          <p:cNvSpPr/>
          <p:nvPr/>
        </p:nvSpPr>
        <p:spPr>
          <a:xfrm>
            <a:off x="6859865" y="2202533"/>
            <a:ext cx="7697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02</a:t>
            </a:r>
            <a:endParaRPr lang="ko-KR" altLang="en-US" sz="4000" dirty="0">
              <a:solidFill>
                <a:prstClr val="black">
                  <a:lumMod val="65000"/>
                  <a:lumOff val="35000"/>
                </a:prstClr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92" name="사각형: 둥근 위쪽 모서리 74">
            <a:extLst>
              <a:ext uri="{FF2B5EF4-FFF2-40B4-BE49-F238E27FC236}">
                <a16:creationId xmlns:a16="http://schemas.microsoft.com/office/drawing/2014/main" id="{87598299-10D4-417D-BFCD-7C9F13431803}"/>
              </a:ext>
            </a:extLst>
          </p:cNvPr>
          <p:cNvSpPr/>
          <p:nvPr/>
        </p:nvSpPr>
        <p:spPr>
          <a:xfrm rot="16200000">
            <a:off x="7694206" y="3146751"/>
            <a:ext cx="1253155" cy="3345116"/>
          </a:xfrm>
          <a:prstGeom prst="round2SameRect">
            <a:avLst>
              <a:gd name="adj1" fmla="val 50000"/>
              <a:gd name="adj2" fmla="val 169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12B0241-4241-4FB3-BDC1-6A3C745C33CF}"/>
              </a:ext>
            </a:extLst>
          </p:cNvPr>
          <p:cNvGrpSpPr/>
          <p:nvPr/>
        </p:nvGrpSpPr>
        <p:grpSpPr>
          <a:xfrm>
            <a:off x="6430945" y="3990609"/>
            <a:ext cx="2026271" cy="1667506"/>
            <a:chOff x="2774951" y="3479799"/>
            <a:chExt cx="2546350" cy="2095502"/>
          </a:xfrm>
          <a:gradFill flip="none" rotWithShape="1">
            <a:gsLst>
              <a:gs pos="0">
                <a:srgbClr val="0070C0"/>
              </a:gs>
              <a:gs pos="100000">
                <a:srgbClr val="FF0066"/>
              </a:gs>
            </a:gsLst>
            <a:lin ang="18900000" scaled="1"/>
            <a:tileRect/>
          </a:gradFill>
        </p:grpSpPr>
        <p:sp>
          <p:nvSpPr>
            <p:cNvPr id="94" name="막힌 원호 93">
              <a:extLst>
                <a:ext uri="{FF2B5EF4-FFF2-40B4-BE49-F238E27FC236}">
                  <a16:creationId xmlns:a16="http://schemas.microsoft.com/office/drawing/2014/main" id="{1285DE6E-A651-4856-ABAB-083465BF2178}"/>
                </a:ext>
              </a:extLst>
            </p:cNvPr>
            <p:cNvSpPr/>
            <p:nvPr/>
          </p:nvSpPr>
          <p:spPr>
            <a:xfrm>
              <a:off x="2774951" y="3479800"/>
              <a:ext cx="2095501" cy="2095501"/>
            </a:xfrm>
            <a:prstGeom prst="blockArc">
              <a:avLst>
                <a:gd name="adj1" fmla="val 5395568"/>
                <a:gd name="adj2" fmla="val 16214947"/>
                <a:gd name="adj3" fmla="val 1196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0AA8D2EA-F1E6-440B-981F-647F4C9C8839}"/>
                </a:ext>
              </a:extLst>
            </p:cNvPr>
            <p:cNvSpPr/>
            <p:nvPr/>
          </p:nvSpPr>
          <p:spPr>
            <a:xfrm>
              <a:off x="386715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58B6800-8773-402C-88C6-4DDC55316E89}"/>
                </a:ext>
              </a:extLst>
            </p:cNvPr>
            <p:cNvSpPr/>
            <p:nvPr/>
          </p:nvSpPr>
          <p:spPr>
            <a:xfrm>
              <a:off x="403860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3B5AA7AF-0E41-465D-8D7F-7FAD2A5AE879}"/>
                </a:ext>
              </a:extLst>
            </p:cNvPr>
            <p:cNvSpPr/>
            <p:nvPr/>
          </p:nvSpPr>
          <p:spPr>
            <a:xfrm>
              <a:off x="421005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A2364565-80B3-4BF6-9A87-0C6268BEE4C0}"/>
                </a:ext>
              </a:extLst>
            </p:cNvPr>
            <p:cNvSpPr/>
            <p:nvPr/>
          </p:nvSpPr>
          <p:spPr>
            <a:xfrm>
              <a:off x="438150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C8A4524-B0AD-4AA2-960F-D50E579FA6BD}"/>
                </a:ext>
              </a:extLst>
            </p:cNvPr>
            <p:cNvSpPr/>
            <p:nvPr/>
          </p:nvSpPr>
          <p:spPr>
            <a:xfrm>
              <a:off x="455295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C6462E3-4CDC-445C-A94A-DE88EC56ACF3}"/>
                </a:ext>
              </a:extLst>
            </p:cNvPr>
            <p:cNvSpPr/>
            <p:nvPr/>
          </p:nvSpPr>
          <p:spPr>
            <a:xfrm>
              <a:off x="472440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063B844-6932-46F3-89F3-729FA4E9F4D5}"/>
                </a:ext>
              </a:extLst>
            </p:cNvPr>
            <p:cNvSpPr/>
            <p:nvPr/>
          </p:nvSpPr>
          <p:spPr>
            <a:xfrm>
              <a:off x="4895851" y="3479799"/>
              <a:ext cx="114300" cy="253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02" name="순서도: 다른 페이지 연결선 84">
              <a:extLst>
                <a:ext uri="{FF2B5EF4-FFF2-40B4-BE49-F238E27FC236}">
                  <a16:creationId xmlns:a16="http://schemas.microsoft.com/office/drawing/2014/main" id="{FFD2ECFB-795D-45EB-9506-9EE555CE3DD6}"/>
                </a:ext>
              </a:extLst>
            </p:cNvPr>
            <p:cNvSpPr/>
            <p:nvPr/>
          </p:nvSpPr>
          <p:spPr>
            <a:xfrm rot="16200000">
              <a:off x="5067303" y="3479798"/>
              <a:ext cx="253998" cy="253999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8E44EB9-1289-459A-BABF-84F7950EEBFA}"/>
              </a:ext>
            </a:extLst>
          </p:cNvPr>
          <p:cNvSpPr/>
          <p:nvPr/>
        </p:nvSpPr>
        <p:spPr>
          <a:xfrm>
            <a:off x="7512298" y="4442285"/>
            <a:ext cx="28647" cy="8307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BE1FF3B-9000-4B39-B0EE-E0F395E09595}"/>
              </a:ext>
            </a:extLst>
          </p:cNvPr>
          <p:cNvSpPr/>
          <p:nvPr/>
        </p:nvSpPr>
        <p:spPr>
          <a:xfrm>
            <a:off x="6748699" y="4493727"/>
            <a:ext cx="8018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04</a:t>
            </a:r>
            <a:endParaRPr lang="ko-KR" altLang="en-US" sz="4000" dirty="0">
              <a:solidFill>
                <a:prstClr val="black">
                  <a:lumMod val="65000"/>
                  <a:lumOff val="35000"/>
                </a:prstClr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F8DF3D3-3ED4-4D08-85D9-B88F515B44E1}"/>
              </a:ext>
            </a:extLst>
          </p:cNvPr>
          <p:cNvSpPr/>
          <p:nvPr/>
        </p:nvSpPr>
        <p:spPr>
          <a:xfrm>
            <a:off x="7775489" y="2202533"/>
            <a:ext cx="2296206" cy="704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2.1.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프로젝트 설계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2.2.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시연 영상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13916CD-D010-452E-BCDA-C090D1DE5643}"/>
              </a:ext>
            </a:extLst>
          </p:cNvPr>
          <p:cNvSpPr/>
          <p:nvPr/>
        </p:nvSpPr>
        <p:spPr>
          <a:xfrm>
            <a:off x="3309249" y="4456028"/>
            <a:ext cx="2296206" cy="704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3.1.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기대효과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3.2.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개선점 및 향후 방향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D51EB43-D4DC-46E8-BD64-FC67CDFDB4DE}"/>
              </a:ext>
            </a:extLst>
          </p:cNvPr>
          <p:cNvSpPr/>
          <p:nvPr/>
        </p:nvSpPr>
        <p:spPr>
          <a:xfrm>
            <a:off x="7684100" y="4317161"/>
            <a:ext cx="2296206" cy="1027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4.1.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참고자료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/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사용도구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4.2.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프로젝트 일정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4.3.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팀원소개 및 느낀 점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891B84B-FC96-4B1E-9F18-C8329121B657}"/>
              </a:ext>
            </a:extLst>
          </p:cNvPr>
          <p:cNvSpPr txBox="1"/>
          <p:nvPr/>
        </p:nvSpPr>
        <p:spPr>
          <a:xfrm>
            <a:off x="324059" y="117262"/>
            <a:ext cx="1622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i="1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Contents</a:t>
            </a:r>
            <a:endParaRPr lang="ko-KR" altLang="en-US" sz="2400" i="1" dirty="0">
              <a:solidFill>
                <a:srgbClr val="FA3C71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75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07A9BD-99A6-458F-90AA-BD3547175D52}"/>
              </a:ext>
            </a:extLst>
          </p:cNvPr>
          <p:cNvSpPr txBox="1"/>
          <p:nvPr/>
        </p:nvSpPr>
        <p:spPr>
          <a:xfrm>
            <a:off x="324059" y="150818"/>
            <a:ext cx="1917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1.1. </a:t>
            </a:r>
            <a:r>
              <a:rPr lang="ko-KR" altLang="en-US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제안배경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E645196-6F4F-43EE-A3C7-51DDE2D38281}"/>
              </a:ext>
            </a:extLst>
          </p:cNvPr>
          <p:cNvSpPr/>
          <p:nvPr/>
        </p:nvSpPr>
        <p:spPr>
          <a:xfrm>
            <a:off x="2241744" y="2010098"/>
            <a:ext cx="1776089" cy="17760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rgbClr val="F9BA48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3B98967-09A0-4119-8A6F-D2A4DA41223B}"/>
              </a:ext>
            </a:extLst>
          </p:cNvPr>
          <p:cNvGrpSpPr/>
          <p:nvPr/>
        </p:nvGrpSpPr>
        <p:grpSpPr>
          <a:xfrm>
            <a:off x="2214944" y="3446466"/>
            <a:ext cx="1829687" cy="456805"/>
            <a:chOff x="1807292" y="2910669"/>
            <a:chExt cx="1829687" cy="456805"/>
          </a:xfrm>
        </p:grpSpPr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DB15C4DA-C8E9-44BE-BCBD-2925ED724E38}"/>
                </a:ext>
              </a:extLst>
            </p:cNvPr>
            <p:cNvSpPr/>
            <p:nvPr/>
          </p:nvSpPr>
          <p:spPr>
            <a:xfrm>
              <a:off x="2590731" y="2910669"/>
              <a:ext cx="262808" cy="21987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모서리가 둥근 직사각형 11">
              <a:extLst>
                <a:ext uri="{FF2B5EF4-FFF2-40B4-BE49-F238E27FC236}">
                  <a16:creationId xmlns:a16="http://schemas.microsoft.com/office/drawing/2014/main" id="{F6F9174E-3795-4D64-B6BA-6E83F5CD13A2}"/>
                </a:ext>
              </a:extLst>
            </p:cNvPr>
            <p:cNvSpPr/>
            <p:nvPr/>
          </p:nvSpPr>
          <p:spPr>
            <a:xfrm>
              <a:off x="1807292" y="2995204"/>
              <a:ext cx="1829687" cy="37227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prstClr val="white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데이팅</a:t>
              </a:r>
              <a:r>
                <a:rPr lang="ko-KR" altLang="en-US" sz="1400" dirty="0">
                  <a:solidFill>
                    <a:prstClr val="white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 앱 지출</a:t>
              </a:r>
              <a:endParaRPr lang="en-US" altLang="ko-KR" sz="1400" dirty="0">
                <a:solidFill>
                  <a:prstClr val="white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D9486286-ECEF-42A1-8924-CF831988B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396" y="2343686"/>
            <a:ext cx="1010782" cy="101078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37CA879-7BF7-468B-AE5A-9D7FD76CB8AA}"/>
              </a:ext>
            </a:extLst>
          </p:cNvPr>
          <p:cNvSpPr txBox="1"/>
          <p:nvPr/>
        </p:nvSpPr>
        <p:spPr>
          <a:xfrm>
            <a:off x="1642686" y="4172631"/>
            <a:ext cx="28979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전년 대비 </a:t>
            </a:r>
            <a:r>
              <a:rPr lang="en-US" altLang="ko-KR" sz="2400" i="0" dirty="0">
                <a:solidFill>
                  <a:srgbClr val="FA3C71"/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15%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성장</a:t>
            </a:r>
            <a:endParaRPr lang="en-US" altLang="ko-KR" b="0" i="0" dirty="0">
              <a:solidFill>
                <a:srgbClr val="000000"/>
              </a:solidFill>
              <a:effectLst/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이용자 지출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000" b="0" i="0" dirty="0">
                <a:solidFill>
                  <a:srgbClr val="FA3C71"/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30</a:t>
            </a:r>
            <a:r>
              <a:rPr lang="ko-KR" altLang="en-US" sz="2000" b="0" i="0" dirty="0">
                <a:solidFill>
                  <a:srgbClr val="FA3C71"/>
                </a:solidFill>
                <a:effectLst/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억 달러</a:t>
            </a:r>
            <a:endParaRPr lang="ko-KR" altLang="en-US" dirty="0">
              <a:solidFill>
                <a:srgbClr val="FA3C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A69CB0-B02E-4AFB-AC17-AB3CE0A1EDFC}"/>
              </a:ext>
            </a:extLst>
          </p:cNvPr>
          <p:cNvGrpSpPr/>
          <p:nvPr/>
        </p:nvGrpSpPr>
        <p:grpSpPr>
          <a:xfrm>
            <a:off x="4721558" y="2010098"/>
            <a:ext cx="2897943" cy="3178196"/>
            <a:chOff x="4721558" y="2010098"/>
            <a:chExt cx="2897943" cy="3178196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B296E65-E12B-469D-BF9D-6D80C9A33F12}"/>
                </a:ext>
              </a:extLst>
            </p:cNvPr>
            <p:cNvSpPr/>
            <p:nvPr/>
          </p:nvSpPr>
          <p:spPr>
            <a:xfrm>
              <a:off x="5282487" y="2010098"/>
              <a:ext cx="1776089" cy="17760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ECBFD5F-CF6B-4BE9-8C05-541B31062986}"/>
                </a:ext>
              </a:extLst>
            </p:cNvPr>
            <p:cNvGrpSpPr/>
            <p:nvPr/>
          </p:nvGrpSpPr>
          <p:grpSpPr>
            <a:xfrm>
              <a:off x="5255687" y="3446466"/>
              <a:ext cx="1829687" cy="456805"/>
              <a:chOff x="1807292" y="2910669"/>
              <a:chExt cx="1829687" cy="456805"/>
            </a:xfrm>
          </p:grpSpPr>
          <p:sp>
            <p:nvSpPr>
              <p:cNvPr id="58" name="이등변 삼각형 57">
                <a:extLst>
                  <a:ext uri="{FF2B5EF4-FFF2-40B4-BE49-F238E27FC236}">
                    <a16:creationId xmlns:a16="http://schemas.microsoft.com/office/drawing/2014/main" id="{C9B5A11C-0D64-41C1-9134-10ECA2528A72}"/>
                  </a:ext>
                </a:extLst>
              </p:cNvPr>
              <p:cNvSpPr/>
              <p:nvPr/>
            </p:nvSpPr>
            <p:spPr>
              <a:xfrm>
                <a:off x="2590731" y="2910669"/>
                <a:ext cx="262808" cy="219870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모서리가 둥근 직사각형 19">
                <a:extLst>
                  <a:ext uri="{FF2B5EF4-FFF2-40B4-BE49-F238E27FC236}">
                    <a16:creationId xmlns:a16="http://schemas.microsoft.com/office/drawing/2014/main" id="{7C67DEA6-0615-42CB-9F6D-051BF8F0A934}"/>
                  </a:ext>
                </a:extLst>
              </p:cNvPr>
              <p:cNvSpPr/>
              <p:nvPr/>
            </p:nvSpPr>
            <p:spPr>
              <a:xfrm>
                <a:off x="1807292" y="2995204"/>
                <a:ext cx="1829687" cy="37227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prstClr val="white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다운로드 수</a:t>
                </a:r>
                <a:endParaRPr lang="en-US" altLang="ko-KR" sz="1400" dirty="0">
                  <a:solidFill>
                    <a:prstClr val="white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87E65770-B642-4315-B59F-E0BA73E7B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465" y="2383917"/>
              <a:ext cx="850452" cy="850452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843F40A-C023-48F7-A50C-7AE7C2FD2073}"/>
                </a:ext>
              </a:extLst>
            </p:cNvPr>
            <p:cNvSpPr txBox="1"/>
            <p:nvPr/>
          </p:nvSpPr>
          <p:spPr>
            <a:xfrm>
              <a:off x="4721558" y="4172631"/>
              <a:ext cx="289794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0" i="0" dirty="0">
                  <a:solidFill>
                    <a:srgbClr val="000000"/>
                  </a:solidFill>
                  <a:effectLst/>
                  <a:latin typeface="넥슨Lv1고딕" panose="00000500000000000000" pitchFamily="2" charset="-127"/>
                  <a:ea typeface="넥슨Lv1고딕" panose="00000500000000000000" pitchFamily="2" charset="-127"/>
                </a:rPr>
                <a:t>다운로드 건수 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넥슨Lv1고딕" panose="00000500000000000000" pitchFamily="2" charset="-127"/>
                  <a:ea typeface="넥슨Lv1고딕" panose="00000500000000000000" pitchFamily="2" charset="-127"/>
                </a:rPr>
                <a:t>7.4% </a:t>
              </a:r>
              <a:r>
                <a:rPr lang="ko-KR" altLang="en-US" b="0" i="0" dirty="0">
                  <a:solidFill>
                    <a:srgbClr val="000000"/>
                  </a:solidFill>
                  <a:effectLst/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증가</a:t>
              </a:r>
              <a:endParaRPr lang="en-US" altLang="ko-KR" b="0" i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b="0" i="0" dirty="0">
                  <a:solidFill>
                    <a:srgbClr val="000000"/>
                  </a:solidFill>
                  <a:effectLst/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앱 사용시간 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넥슨Lv1고딕" panose="00000500000000000000" pitchFamily="2" charset="-127"/>
                  <a:ea typeface="넥슨Lv1고딕" panose="00000500000000000000" pitchFamily="2" charset="-127"/>
                </a:rPr>
                <a:t>13.4% </a:t>
              </a:r>
              <a:r>
                <a:rPr lang="ko-KR" altLang="en-US" b="0" i="0" dirty="0">
                  <a:solidFill>
                    <a:srgbClr val="000000"/>
                  </a:solidFill>
                  <a:effectLst/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증가</a:t>
              </a:r>
              <a:endParaRPr lang="en-US" altLang="ko-KR" b="0" i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en-US" altLang="ko-KR" sz="2400" dirty="0">
                  <a:solidFill>
                    <a:srgbClr val="FA3C7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5</a:t>
              </a:r>
              <a:r>
                <a:rPr lang="ko-KR" altLang="en-US" sz="2400" dirty="0">
                  <a:solidFill>
                    <a:srgbClr val="FA3C7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억 </a:t>
              </a:r>
              <a:r>
                <a:rPr lang="en-US" altLang="ko-KR" sz="2400" dirty="0">
                  <a:solidFill>
                    <a:srgbClr val="FA3C7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6</a:t>
              </a:r>
              <a:r>
                <a:rPr lang="ko-KR" altLang="en-US" sz="2400" dirty="0" err="1">
                  <a:solidFill>
                    <a:srgbClr val="FA3C7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천만회</a:t>
              </a:r>
              <a:endParaRPr lang="en-US" altLang="ko-KR" sz="2400" dirty="0">
                <a:solidFill>
                  <a:srgbClr val="FA3C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1665CCC-8033-4BA1-9E9C-30922BDCDB69}"/>
              </a:ext>
            </a:extLst>
          </p:cNvPr>
          <p:cNvGrpSpPr/>
          <p:nvPr/>
        </p:nvGrpSpPr>
        <p:grpSpPr>
          <a:xfrm>
            <a:off x="7800430" y="2010098"/>
            <a:ext cx="2897943" cy="2888572"/>
            <a:chOff x="7800430" y="2010098"/>
            <a:chExt cx="2897943" cy="2888572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0CA399D-428F-4129-B3EF-47772C14547E}"/>
                </a:ext>
              </a:extLst>
            </p:cNvPr>
            <p:cNvSpPr/>
            <p:nvPr/>
          </p:nvSpPr>
          <p:spPr>
            <a:xfrm>
              <a:off x="8323230" y="2010098"/>
              <a:ext cx="1776089" cy="17760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FAA15B6-4509-4825-A6B6-46312974B11C}"/>
                </a:ext>
              </a:extLst>
            </p:cNvPr>
            <p:cNvGrpSpPr/>
            <p:nvPr/>
          </p:nvGrpSpPr>
          <p:grpSpPr>
            <a:xfrm>
              <a:off x="8296430" y="3446466"/>
              <a:ext cx="1829687" cy="456805"/>
              <a:chOff x="1807292" y="2910669"/>
              <a:chExt cx="1829687" cy="456805"/>
            </a:xfrm>
          </p:grpSpPr>
          <p:sp>
            <p:nvSpPr>
              <p:cNvPr id="62" name="이등변 삼각형 61">
                <a:extLst>
                  <a:ext uri="{FF2B5EF4-FFF2-40B4-BE49-F238E27FC236}">
                    <a16:creationId xmlns:a16="http://schemas.microsoft.com/office/drawing/2014/main" id="{69F04F98-72ED-4726-8033-AD2E132CC1E8}"/>
                  </a:ext>
                </a:extLst>
              </p:cNvPr>
              <p:cNvSpPr/>
              <p:nvPr/>
            </p:nvSpPr>
            <p:spPr>
              <a:xfrm>
                <a:off x="2590731" y="2910669"/>
                <a:ext cx="262808" cy="219870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모서리가 둥근 직사각형 24">
                <a:extLst>
                  <a:ext uri="{FF2B5EF4-FFF2-40B4-BE49-F238E27FC236}">
                    <a16:creationId xmlns:a16="http://schemas.microsoft.com/office/drawing/2014/main" id="{3760CD6B-F6D6-4DFF-897F-8EB085FF753A}"/>
                  </a:ext>
                </a:extLst>
              </p:cNvPr>
              <p:cNvSpPr/>
              <p:nvPr/>
            </p:nvSpPr>
            <p:spPr>
              <a:xfrm>
                <a:off x="1807292" y="2995204"/>
                <a:ext cx="1829687" cy="37227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prstClr val="white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국내 지출액</a:t>
                </a:r>
                <a:endParaRPr lang="en-US" altLang="ko-KR" sz="1400" dirty="0">
                  <a:solidFill>
                    <a:prstClr val="white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2A923BFF-88F1-4C7E-8681-8334A0AF2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4030" y="2383917"/>
              <a:ext cx="865792" cy="865792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DF3033-C8FD-4AC9-8ACC-85FE7C1BD8E0}"/>
                </a:ext>
              </a:extLst>
            </p:cNvPr>
            <p:cNvSpPr txBox="1"/>
            <p:nvPr/>
          </p:nvSpPr>
          <p:spPr>
            <a:xfrm>
              <a:off x="7800430" y="4160006"/>
              <a:ext cx="289794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0" i="0" dirty="0">
                  <a:solidFill>
                    <a:srgbClr val="000000"/>
                  </a:solidFill>
                  <a:effectLst/>
                  <a:latin typeface="넥슨Lv1고딕" panose="00000500000000000000" pitchFamily="2" charset="-127"/>
                  <a:ea typeface="넥슨Lv1고딕" panose="00000500000000000000" pitchFamily="2" charset="-127"/>
                </a:rPr>
                <a:t>국내 이용자</a:t>
              </a:r>
              <a:endParaRPr lang="en-US" altLang="ko-KR" b="0" i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algn="ctr"/>
              <a:r>
                <a:rPr lang="ko-KR" altLang="en-US" sz="2400" dirty="0">
                  <a:solidFill>
                    <a:srgbClr val="FA3C7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약 </a:t>
              </a:r>
              <a:r>
                <a:rPr lang="en-US" altLang="ko-KR" sz="2400" dirty="0">
                  <a:solidFill>
                    <a:srgbClr val="FA3C7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830</a:t>
              </a:r>
              <a:r>
                <a:rPr lang="ko-KR" altLang="en-US" sz="2400" dirty="0">
                  <a:solidFill>
                    <a:srgbClr val="FA3C71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억원 </a:t>
              </a:r>
              <a:r>
                <a:rPr lang="ko-KR" altLang="en-US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이상 지출</a:t>
              </a:r>
              <a:endPara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357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925C9B-ABA3-41A3-AE19-378639943F7E}"/>
              </a:ext>
            </a:extLst>
          </p:cNvPr>
          <p:cNvSpPr txBox="1"/>
          <p:nvPr/>
        </p:nvSpPr>
        <p:spPr>
          <a:xfrm>
            <a:off x="324059" y="150818"/>
            <a:ext cx="1917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1.1. </a:t>
            </a:r>
            <a:r>
              <a:rPr lang="ko-KR" altLang="en-US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제안배경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EFB808-4E78-417C-B6B3-2C9B91AFA0BE}"/>
              </a:ext>
            </a:extLst>
          </p:cNvPr>
          <p:cNvSpPr txBox="1"/>
          <p:nvPr/>
        </p:nvSpPr>
        <p:spPr>
          <a:xfrm>
            <a:off x="1013671" y="1478132"/>
            <a:ext cx="7080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데이팅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앱에서 데이트 상대를 고를 때 중요한 요소가 무엇인가요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?</a:t>
            </a: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FFECBE85-FB30-4E42-87AF-8DC5A2E7A5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8044218"/>
              </p:ext>
            </p:extLst>
          </p:nvPr>
        </p:nvGraphicFramePr>
        <p:xfrm>
          <a:off x="1540779" y="2121411"/>
          <a:ext cx="6553200" cy="4255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2FD74DC-0724-4ADE-B8EA-5F994C0F5961}"/>
              </a:ext>
            </a:extLst>
          </p:cNvPr>
          <p:cNvSpPr txBox="1"/>
          <p:nvPr/>
        </p:nvSpPr>
        <p:spPr>
          <a:xfrm>
            <a:off x="1013670" y="1157173"/>
            <a:ext cx="708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스마트인재개발원 남녀 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100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명 대상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03E712-AC72-4700-8A1F-C8AF54A7A6D1}"/>
              </a:ext>
            </a:extLst>
          </p:cNvPr>
          <p:cNvSpPr txBox="1"/>
          <p:nvPr/>
        </p:nvSpPr>
        <p:spPr>
          <a:xfrm>
            <a:off x="7736967" y="3075057"/>
            <a:ext cx="3875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데이팅</a:t>
            </a:r>
            <a:r>
              <a:rPr lang="ko-KR" altLang="en-US" sz="20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앱에서</a:t>
            </a:r>
            <a:endParaRPr lang="en-US" altLang="ko-KR" sz="20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r>
              <a:rPr lang="ko-KR" altLang="en-US" sz="20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어떻게 성격을 파악할 수 있을까</a:t>
            </a:r>
            <a:r>
              <a:rPr lang="en-US" altLang="ko-KR" sz="20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?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C2A1BE2-9289-4FA0-9212-267F8163AA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86"/>
          <a:stretch/>
        </p:blipFill>
        <p:spPr>
          <a:xfrm>
            <a:off x="7920865" y="1964557"/>
            <a:ext cx="1288080" cy="11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2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9" grpId="0">
        <p:bldAsOne/>
      </p:bldGraphic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925C9B-ABA3-41A3-AE19-378639943F7E}"/>
              </a:ext>
            </a:extLst>
          </p:cNvPr>
          <p:cNvSpPr txBox="1"/>
          <p:nvPr/>
        </p:nvSpPr>
        <p:spPr>
          <a:xfrm>
            <a:off x="324059" y="150818"/>
            <a:ext cx="1917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1.1. </a:t>
            </a:r>
            <a:r>
              <a:rPr lang="ko-KR" altLang="en-US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제안배경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7C79F-2557-4193-AB82-BE8701277F99}"/>
              </a:ext>
            </a:extLst>
          </p:cNvPr>
          <p:cNvSpPr txBox="1"/>
          <p:nvPr/>
        </p:nvSpPr>
        <p:spPr>
          <a:xfrm>
            <a:off x="3516701" y="2573289"/>
            <a:ext cx="515859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600" dirty="0">
                <a:solidFill>
                  <a:srgbClr val="FA3C7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MBTI</a:t>
            </a:r>
          </a:p>
          <a:p>
            <a:pPr algn="ctr"/>
            <a:r>
              <a:rPr lang="en-US" altLang="ko-KR" sz="2800" b="0" i="0" dirty="0">
                <a:solidFill>
                  <a:srgbClr val="FA3C71"/>
                </a:solidFill>
                <a:effectLst/>
                <a:latin typeface="Arial" panose="020B0604020202020204" pitchFamily="34" charset="0"/>
              </a:rPr>
              <a:t>M</a:t>
            </a:r>
            <a:r>
              <a:rPr lang="en-US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yers-</a:t>
            </a:r>
            <a:r>
              <a:rPr lang="en-US" altLang="ko-KR" sz="2800" b="0" i="0" dirty="0">
                <a:solidFill>
                  <a:srgbClr val="FA3C71"/>
                </a:solidFill>
                <a:effectLst/>
                <a:latin typeface="Arial" panose="020B0604020202020204" pitchFamily="34" charset="0"/>
              </a:rPr>
              <a:t>B</a:t>
            </a:r>
            <a:r>
              <a:rPr lang="en-US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riggs </a:t>
            </a:r>
            <a:r>
              <a:rPr lang="en-US" altLang="ko-KR" sz="2800" b="0" i="0" dirty="0">
                <a:solidFill>
                  <a:srgbClr val="FA3C71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US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ype </a:t>
            </a:r>
            <a:r>
              <a:rPr lang="en-US" altLang="ko-KR" sz="2800" b="0" i="0" dirty="0">
                <a:solidFill>
                  <a:srgbClr val="FA3C71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ndicator</a:t>
            </a:r>
            <a:endParaRPr lang="en-US" altLang="ko-KR" sz="2800" dirty="0">
              <a:solidFill>
                <a:srgbClr val="FA3C7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9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925C9B-ABA3-41A3-AE19-378639943F7E}"/>
              </a:ext>
            </a:extLst>
          </p:cNvPr>
          <p:cNvSpPr txBox="1"/>
          <p:nvPr/>
        </p:nvSpPr>
        <p:spPr>
          <a:xfrm>
            <a:off x="324059" y="150818"/>
            <a:ext cx="1917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1.1. </a:t>
            </a:r>
            <a:r>
              <a:rPr lang="ko-KR" altLang="en-US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제안배경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EC04F98-4E14-47CE-A232-4058693FB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270336"/>
              </p:ext>
            </p:extLst>
          </p:nvPr>
        </p:nvGraphicFramePr>
        <p:xfrm>
          <a:off x="447854" y="2299884"/>
          <a:ext cx="5142061" cy="26767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7350">
                  <a:extLst>
                    <a:ext uri="{9D8B030D-6E8A-4147-A177-3AD203B41FA5}">
                      <a16:colId xmlns:a16="http://schemas.microsoft.com/office/drawing/2014/main" val="3731653890"/>
                    </a:ext>
                  </a:extLst>
                </a:gridCol>
                <a:gridCol w="837350">
                  <a:extLst>
                    <a:ext uri="{9D8B030D-6E8A-4147-A177-3AD203B41FA5}">
                      <a16:colId xmlns:a16="http://schemas.microsoft.com/office/drawing/2014/main" val="1765389013"/>
                    </a:ext>
                  </a:extLst>
                </a:gridCol>
                <a:gridCol w="837350">
                  <a:extLst>
                    <a:ext uri="{9D8B030D-6E8A-4147-A177-3AD203B41FA5}">
                      <a16:colId xmlns:a16="http://schemas.microsoft.com/office/drawing/2014/main" val="2688748310"/>
                    </a:ext>
                  </a:extLst>
                </a:gridCol>
                <a:gridCol w="837350">
                  <a:extLst>
                    <a:ext uri="{9D8B030D-6E8A-4147-A177-3AD203B41FA5}">
                      <a16:colId xmlns:a16="http://schemas.microsoft.com/office/drawing/2014/main" val="1455238793"/>
                    </a:ext>
                  </a:extLst>
                </a:gridCol>
                <a:gridCol w="922082">
                  <a:extLst>
                    <a:ext uri="{9D8B030D-6E8A-4147-A177-3AD203B41FA5}">
                      <a16:colId xmlns:a16="http://schemas.microsoft.com/office/drawing/2014/main" val="2398997807"/>
                    </a:ext>
                  </a:extLst>
                </a:gridCol>
                <a:gridCol w="870579">
                  <a:extLst>
                    <a:ext uri="{9D8B030D-6E8A-4147-A177-3AD203B41FA5}">
                      <a16:colId xmlns:a16="http://schemas.microsoft.com/office/drawing/2014/main" val="3135110721"/>
                    </a:ext>
                  </a:extLst>
                </a:gridCol>
              </a:tblGrid>
              <a:tr h="669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err="1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외향형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solidFill>
                            <a:srgbClr val="FA3C71"/>
                          </a:solidFill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5</a:t>
                      </a:r>
                      <a:endParaRPr lang="en-US" altLang="ko-KR" sz="1800" b="0" i="0" u="none" strike="noStrike" dirty="0">
                        <a:solidFill>
                          <a:srgbClr val="FA3C71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내향형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solidFill>
                            <a:srgbClr val="FA3C71"/>
                          </a:solidFill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9</a:t>
                      </a:r>
                      <a:endParaRPr lang="en-US" altLang="ko-KR" sz="1800" b="0" i="0" u="none" strike="noStrike" dirty="0">
                        <a:solidFill>
                          <a:srgbClr val="FA3C71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554561"/>
                  </a:ext>
                </a:extLst>
              </a:tr>
              <a:tr h="669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감각형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solidFill>
                            <a:srgbClr val="FA3C71"/>
                          </a:solidFill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19</a:t>
                      </a:r>
                      <a:endParaRPr lang="en-US" altLang="ko-KR" sz="1800" b="0" i="0" u="none" strike="noStrike" dirty="0">
                        <a:solidFill>
                          <a:srgbClr val="FA3C71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직관형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solidFill>
                            <a:srgbClr val="FA3C71"/>
                          </a:solidFill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14</a:t>
                      </a:r>
                      <a:endParaRPr lang="en-US" altLang="ko-KR" sz="1800" b="0" i="0" u="none" strike="noStrike" dirty="0">
                        <a:solidFill>
                          <a:srgbClr val="FA3C71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62418"/>
                  </a:ext>
                </a:extLst>
              </a:tr>
              <a:tr h="669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사고형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solidFill>
                            <a:srgbClr val="FA3C71"/>
                          </a:solidFill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20</a:t>
                      </a:r>
                      <a:endParaRPr lang="en-US" altLang="ko-KR" sz="1800" b="0" i="0" u="none" strike="noStrike" dirty="0">
                        <a:solidFill>
                          <a:srgbClr val="FA3C71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F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감정형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solidFill>
                            <a:srgbClr val="FA3C71"/>
                          </a:solidFill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6</a:t>
                      </a:r>
                      <a:endParaRPr lang="en-US" altLang="ko-KR" sz="1800" b="0" i="0" u="none" strike="noStrike" dirty="0">
                        <a:solidFill>
                          <a:srgbClr val="FA3C71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086933"/>
                  </a:ext>
                </a:extLst>
              </a:tr>
              <a:tr h="6691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J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판단형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solidFill>
                            <a:srgbClr val="FA3C71"/>
                          </a:solidFill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10</a:t>
                      </a:r>
                      <a:endParaRPr lang="en-US" altLang="ko-KR" sz="1800" b="0" i="0" u="none" strike="noStrike" dirty="0">
                        <a:solidFill>
                          <a:srgbClr val="FA3C71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인식형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solidFill>
                            <a:srgbClr val="FA3C71"/>
                          </a:solidFill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16</a:t>
                      </a:r>
                      <a:endParaRPr lang="en-US" altLang="ko-KR" sz="1800" b="0" i="0" u="none" strike="noStrike" dirty="0">
                        <a:solidFill>
                          <a:srgbClr val="FA3C71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69812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5AD75FC9-9BA7-41F0-B89C-C509D2690351}"/>
              </a:ext>
            </a:extLst>
          </p:cNvPr>
          <p:cNvGrpSpPr/>
          <p:nvPr/>
        </p:nvGrpSpPr>
        <p:grpSpPr>
          <a:xfrm>
            <a:off x="5901905" y="3234905"/>
            <a:ext cx="388189" cy="388189"/>
            <a:chOff x="6271404" y="1190445"/>
            <a:chExt cx="388189" cy="388189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2C3D2820-F17B-4053-BCF9-3A40B7CC3EB7}"/>
                </a:ext>
              </a:extLst>
            </p:cNvPr>
            <p:cNvSpPr/>
            <p:nvPr/>
          </p:nvSpPr>
          <p:spPr>
            <a:xfrm>
              <a:off x="6271404" y="1190445"/>
              <a:ext cx="388189" cy="388189"/>
            </a:xfrm>
            <a:prstGeom prst="ellipse">
              <a:avLst/>
            </a:prstGeom>
            <a:solidFill>
              <a:srgbClr val="6A6A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FA02BF16-E5FF-4312-8028-9EBE6D88806B}"/>
                </a:ext>
              </a:extLst>
            </p:cNvPr>
            <p:cNvSpPr/>
            <p:nvPr/>
          </p:nvSpPr>
          <p:spPr>
            <a:xfrm rot="5400000">
              <a:off x="6356882" y="1267359"/>
              <a:ext cx="270870" cy="23350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B0EE41A-0276-4618-8637-9EC31D342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526333"/>
              </p:ext>
            </p:extLst>
          </p:nvPr>
        </p:nvGraphicFramePr>
        <p:xfrm>
          <a:off x="6997459" y="1247788"/>
          <a:ext cx="4208254" cy="44942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4127">
                  <a:extLst>
                    <a:ext uri="{9D8B030D-6E8A-4147-A177-3AD203B41FA5}">
                      <a16:colId xmlns:a16="http://schemas.microsoft.com/office/drawing/2014/main" val="1564128600"/>
                    </a:ext>
                  </a:extLst>
                </a:gridCol>
                <a:gridCol w="2104127">
                  <a:extLst>
                    <a:ext uri="{9D8B030D-6E8A-4147-A177-3AD203B41FA5}">
                      <a16:colId xmlns:a16="http://schemas.microsoft.com/office/drawing/2014/main" val="4087508969"/>
                    </a:ext>
                  </a:extLst>
                </a:gridCol>
              </a:tblGrid>
              <a:tr h="440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MBTI </a:t>
                      </a:r>
                      <a:r>
                        <a:rPr lang="ko-KR" altLang="en-US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유형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주파수 유형</a:t>
                      </a:r>
                      <a:r>
                        <a:rPr lang="en-US" altLang="ko-KR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(</a:t>
                      </a:r>
                      <a:r>
                        <a:rPr lang="en-US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MHz)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8282"/>
                  </a:ext>
                </a:extLst>
              </a:tr>
              <a:tr h="229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ISTJ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108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43785"/>
                  </a:ext>
                </a:extLst>
              </a:tr>
              <a:tr h="229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ISFJ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94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28286"/>
                  </a:ext>
                </a:extLst>
              </a:tr>
              <a:tr h="229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INFJ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89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919454"/>
                  </a:ext>
                </a:extLst>
              </a:tr>
              <a:tr h="229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INTJ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71725"/>
                  </a:ext>
                </a:extLst>
              </a:tr>
              <a:tr h="229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ISTP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114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280013"/>
                  </a:ext>
                </a:extLst>
              </a:tr>
              <a:tr h="229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ISFP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100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857536"/>
                  </a:ext>
                </a:extLst>
              </a:tr>
              <a:tr h="229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INFP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95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416708"/>
                  </a:ext>
                </a:extLst>
              </a:tr>
              <a:tr h="229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INTP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109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686119"/>
                  </a:ext>
                </a:extLst>
              </a:tr>
              <a:tr h="229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ESTP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110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173855"/>
                  </a:ext>
                </a:extLst>
              </a:tr>
              <a:tr h="229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ESFP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96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193275"/>
                  </a:ext>
                </a:extLst>
              </a:tr>
              <a:tr h="229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ENFP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91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819359"/>
                  </a:ext>
                </a:extLst>
              </a:tr>
              <a:tr h="229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ENTP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105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737212"/>
                  </a:ext>
                </a:extLst>
              </a:tr>
              <a:tr h="229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ESTJ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104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183509"/>
                  </a:ext>
                </a:extLst>
              </a:tr>
              <a:tr h="229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ESFJ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90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447793"/>
                  </a:ext>
                </a:extLst>
              </a:tr>
              <a:tr h="229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ENFJ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85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027486"/>
                  </a:ext>
                </a:extLst>
              </a:tr>
              <a:tr h="2298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ENTJ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아임크리수진" panose="00000500000000000000" pitchFamily="2" charset="-127"/>
                          <a:ea typeface="아임크리수진" panose="00000500000000000000" pitchFamily="2" charset="-127"/>
                        </a:rPr>
                        <a:t>99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아임크리수진" panose="00000500000000000000" pitchFamily="2" charset="-127"/>
                        <a:ea typeface="아임크리수진" panose="00000500000000000000" pitchFamily="2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877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38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925C9B-ABA3-41A3-AE19-378639943F7E}"/>
              </a:ext>
            </a:extLst>
          </p:cNvPr>
          <p:cNvSpPr txBox="1"/>
          <p:nvPr/>
        </p:nvSpPr>
        <p:spPr>
          <a:xfrm>
            <a:off x="324058" y="150818"/>
            <a:ext cx="2841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1.2. </a:t>
            </a:r>
            <a:r>
              <a:rPr lang="ko-KR" altLang="en-US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유사 서비스 분석</a:t>
            </a:r>
          </a:p>
        </p:txBody>
      </p:sp>
      <p:sp>
        <p:nvSpPr>
          <p:cNvPr id="13" name="모서리가 둥근 직사각형 22">
            <a:extLst>
              <a:ext uri="{FF2B5EF4-FFF2-40B4-BE49-F238E27FC236}">
                <a16:creationId xmlns:a16="http://schemas.microsoft.com/office/drawing/2014/main" id="{E18B0245-941D-4F4F-933C-076C1155E1A9}"/>
              </a:ext>
            </a:extLst>
          </p:cNvPr>
          <p:cNvSpPr/>
          <p:nvPr/>
        </p:nvSpPr>
        <p:spPr>
          <a:xfrm>
            <a:off x="1405529" y="2266343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양쪽 모서리가 둥근 사각형 23">
            <a:extLst>
              <a:ext uri="{FF2B5EF4-FFF2-40B4-BE49-F238E27FC236}">
                <a16:creationId xmlns:a16="http://schemas.microsoft.com/office/drawing/2014/main" id="{F3AB3F82-C9E2-4002-9C96-D0986CC85AC0}"/>
              </a:ext>
            </a:extLst>
          </p:cNvPr>
          <p:cNvSpPr/>
          <p:nvPr/>
        </p:nvSpPr>
        <p:spPr>
          <a:xfrm rot="16200000" flipH="1">
            <a:off x="1181060" y="2507884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E1E3DE"/>
          </a:solidFill>
          <a:ln w="1905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EA5BBF-8DC3-4E15-A3F8-14F9A37E9436}"/>
              </a:ext>
            </a:extLst>
          </p:cNvPr>
          <p:cNvSpPr/>
          <p:nvPr/>
        </p:nvSpPr>
        <p:spPr>
          <a:xfrm>
            <a:off x="2239916" y="2291717"/>
            <a:ext cx="3276967" cy="991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스카이피플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신분인증형 소개팅 애플리케이션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가입에 필요한 학력이나 직업 조건이 까다로운 편이다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2AB1A-B407-4DD4-A311-B0A791C7AFD8}"/>
              </a:ext>
            </a:extLst>
          </p:cNvPr>
          <p:cNvSpPr/>
          <p:nvPr/>
        </p:nvSpPr>
        <p:spPr>
          <a:xfrm>
            <a:off x="1485133" y="2623800"/>
            <a:ext cx="452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5B4E55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01</a:t>
            </a:r>
            <a:endParaRPr lang="ko-KR" altLang="en-US" dirty="0">
              <a:solidFill>
                <a:srgbClr val="5B4E55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7" name="모서리가 둥근 직사각형 26">
            <a:extLst>
              <a:ext uri="{FF2B5EF4-FFF2-40B4-BE49-F238E27FC236}">
                <a16:creationId xmlns:a16="http://schemas.microsoft.com/office/drawing/2014/main" id="{DDFD4471-E011-44C7-B55A-ED94203C14FA}"/>
              </a:ext>
            </a:extLst>
          </p:cNvPr>
          <p:cNvSpPr/>
          <p:nvPr/>
        </p:nvSpPr>
        <p:spPr>
          <a:xfrm>
            <a:off x="1405529" y="3910939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양쪽 모서리가 둥근 사각형 27">
            <a:extLst>
              <a:ext uri="{FF2B5EF4-FFF2-40B4-BE49-F238E27FC236}">
                <a16:creationId xmlns:a16="http://schemas.microsoft.com/office/drawing/2014/main" id="{42AAFC8D-2F3F-41EC-A500-75EBF0936E1C}"/>
              </a:ext>
            </a:extLst>
          </p:cNvPr>
          <p:cNvSpPr/>
          <p:nvPr/>
        </p:nvSpPr>
        <p:spPr>
          <a:xfrm rot="16200000" flipH="1">
            <a:off x="1181060" y="4152480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E1E3DE"/>
          </a:solidFill>
          <a:ln w="1905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16BAF0-C0B7-4332-8214-EC2EC883BB39}"/>
              </a:ext>
            </a:extLst>
          </p:cNvPr>
          <p:cNvSpPr/>
          <p:nvPr/>
        </p:nvSpPr>
        <p:spPr>
          <a:xfrm>
            <a:off x="2239916" y="3927687"/>
            <a:ext cx="3276967" cy="991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정오의 데이트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채팅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통화형 소개팅 애플리케이션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매일 다른 상대와 랜덤으로 통화 매칭이 되는 시스템이다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D98E3A-D216-411C-A0B0-4D5C9E7EDF05}"/>
              </a:ext>
            </a:extLst>
          </p:cNvPr>
          <p:cNvSpPr/>
          <p:nvPr/>
        </p:nvSpPr>
        <p:spPr>
          <a:xfrm>
            <a:off x="1485133" y="4287446"/>
            <a:ext cx="4539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5B4E55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03</a:t>
            </a:r>
            <a:endParaRPr lang="ko-KR" altLang="en-US" dirty="0">
              <a:solidFill>
                <a:srgbClr val="5B4E55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1" name="모서리가 둥근 직사각형 30">
            <a:extLst>
              <a:ext uri="{FF2B5EF4-FFF2-40B4-BE49-F238E27FC236}">
                <a16:creationId xmlns:a16="http://schemas.microsoft.com/office/drawing/2014/main" id="{16152167-F4AB-46B1-A919-95148C546E2C}"/>
              </a:ext>
            </a:extLst>
          </p:cNvPr>
          <p:cNvSpPr/>
          <p:nvPr/>
        </p:nvSpPr>
        <p:spPr>
          <a:xfrm>
            <a:off x="6477169" y="2266343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양쪽 모서리가 둥근 사각형 31">
            <a:extLst>
              <a:ext uri="{FF2B5EF4-FFF2-40B4-BE49-F238E27FC236}">
                <a16:creationId xmlns:a16="http://schemas.microsoft.com/office/drawing/2014/main" id="{5BDECD44-D27D-460C-B4B6-B87E1ABBBEC9}"/>
              </a:ext>
            </a:extLst>
          </p:cNvPr>
          <p:cNvSpPr/>
          <p:nvPr/>
        </p:nvSpPr>
        <p:spPr>
          <a:xfrm rot="16200000" flipH="1">
            <a:off x="6247938" y="2507884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E1E3DE"/>
          </a:solidFill>
          <a:ln w="1905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CD2956-3BE3-4799-BD20-AD68B7A064D9}"/>
              </a:ext>
            </a:extLst>
          </p:cNvPr>
          <p:cNvSpPr/>
          <p:nvPr/>
        </p:nvSpPr>
        <p:spPr>
          <a:xfrm>
            <a:off x="7311556" y="2306707"/>
            <a:ext cx="3276967" cy="945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아만다 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아무나 만나지 않는다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외모평가형 소개팅 애플리케이션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가입 시 기존 회원들에게 평가 점수를 얻어야 한다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EF3C3FB-F164-4143-9113-DF83427BF65B}"/>
              </a:ext>
            </a:extLst>
          </p:cNvPr>
          <p:cNvSpPr/>
          <p:nvPr/>
        </p:nvSpPr>
        <p:spPr>
          <a:xfrm>
            <a:off x="6556773" y="2623800"/>
            <a:ext cx="4539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5B4E55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02</a:t>
            </a:r>
            <a:endParaRPr lang="ko-KR" altLang="en-US" dirty="0">
              <a:solidFill>
                <a:srgbClr val="5B4E55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5" name="모서리가 둥근 직사각형 34">
            <a:extLst>
              <a:ext uri="{FF2B5EF4-FFF2-40B4-BE49-F238E27FC236}">
                <a16:creationId xmlns:a16="http://schemas.microsoft.com/office/drawing/2014/main" id="{8E965A45-9EC3-4577-81DC-95EF8215DCD1}"/>
              </a:ext>
            </a:extLst>
          </p:cNvPr>
          <p:cNvSpPr/>
          <p:nvPr/>
        </p:nvSpPr>
        <p:spPr>
          <a:xfrm>
            <a:off x="6477169" y="3910939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양쪽 모서리가 둥근 사각형 35">
            <a:extLst>
              <a:ext uri="{FF2B5EF4-FFF2-40B4-BE49-F238E27FC236}">
                <a16:creationId xmlns:a16="http://schemas.microsoft.com/office/drawing/2014/main" id="{4F035A7F-2E1F-4047-9DD7-859FBF0EBF34}"/>
              </a:ext>
            </a:extLst>
          </p:cNvPr>
          <p:cNvSpPr/>
          <p:nvPr/>
        </p:nvSpPr>
        <p:spPr>
          <a:xfrm rot="16200000" flipH="1">
            <a:off x="6247938" y="4152480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E1E3DE"/>
          </a:solidFill>
          <a:ln w="1905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E7E772-2FC3-437F-B0FA-1A373E9B1A5C}"/>
              </a:ext>
            </a:extLst>
          </p:cNvPr>
          <p:cNvSpPr/>
          <p:nvPr/>
        </p:nvSpPr>
        <p:spPr>
          <a:xfrm>
            <a:off x="7311556" y="3936313"/>
            <a:ext cx="3371397" cy="991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GLAM </a:t>
            </a:r>
            <a:r>
              <a:rPr lang="ko-KR" altLang="en-US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글램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연애 테스트 유형 매칭 애플리케이션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관심사를 중심으로 공통점이 많은 상대와 매칭 확률이 높다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8EF7C3-57A0-43C9-AA48-D455171E8A9B}"/>
              </a:ext>
            </a:extLst>
          </p:cNvPr>
          <p:cNvSpPr/>
          <p:nvPr/>
        </p:nvSpPr>
        <p:spPr>
          <a:xfrm>
            <a:off x="6556773" y="4287446"/>
            <a:ext cx="463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5B4E55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04</a:t>
            </a:r>
            <a:endParaRPr lang="ko-KR" altLang="en-US" dirty="0">
              <a:solidFill>
                <a:srgbClr val="5B4E55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41" name="Picture 2" descr="스카이피플 꿀팁, 소셜데이팅앱 후기 : 네이버 블로그">
            <a:extLst>
              <a:ext uri="{FF2B5EF4-FFF2-40B4-BE49-F238E27FC236}">
                <a16:creationId xmlns:a16="http://schemas.microsoft.com/office/drawing/2014/main" id="{CCD33325-614D-445C-911C-58EC0CBD6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716" y="1744111"/>
            <a:ext cx="820337" cy="82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아만다: 눈 높아도 괜찮은 프리미엄 소개팅 – Google Play дүкеніндегі қолданбалар">
            <a:extLst>
              <a:ext uri="{FF2B5EF4-FFF2-40B4-BE49-F238E27FC236}">
                <a16:creationId xmlns:a16="http://schemas.microsoft.com/office/drawing/2014/main" id="{F4DC9FCB-0CB2-4F4A-8D6B-88F0558D6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900" y="1728196"/>
            <a:ext cx="828534" cy="82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글램 - 모든 매력적인 만남 - 앱 정보 및 데이터 분석">
            <a:extLst>
              <a:ext uri="{FF2B5EF4-FFF2-40B4-BE49-F238E27FC236}">
                <a16:creationId xmlns:a16="http://schemas.microsoft.com/office/drawing/2014/main" id="{69AF8320-F55F-484C-BE50-A52FB5DE4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273" y="3500770"/>
            <a:ext cx="820337" cy="82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744BC7-F004-49BD-A65D-0CA0D183A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637" y="3500679"/>
            <a:ext cx="857250" cy="8572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527F692-3A0F-403E-AE19-CDA6FFB55F3F}"/>
              </a:ext>
            </a:extLst>
          </p:cNvPr>
          <p:cNvSpPr/>
          <p:nvPr/>
        </p:nvSpPr>
        <p:spPr>
          <a:xfrm>
            <a:off x="0" y="1328466"/>
            <a:ext cx="12192000" cy="4330460"/>
          </a:xfrm>
          <a:prstGeom prst="rect">
            <a:avLst/>
          </a:prstGeom>
          <a:solidFill>
            <a:schemeClr val="tx1">
              <a:lumMod val="95000"/>
              <a:lumOff val="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96584-24F8-47A8-9B4C-0D3C69AC2B02}"/>
              </a:ext>
            </a:extLst>
          </p:cNvPr>
          <p:cNvSpPr txBox="1"/>
          <p:nvPr/>
        </p:nvSpPr>
        <p:spPr>
          <a:xfrm>
            <a:off x="1894370" y="2457290"/>
            <a:ext cx="8480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각 경쟁 서비스가 가진 장점을 </a:t>
            </a:r>
            <a:r>
              <a:rPr lang="ko-KR" altLang="en-US" sz="3600" dirty="0">
                <a:solidFill>
                  <a:srgbClr val="FE6667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통합</a:t>
            </a:r>
            <a:endParaRPr lang="en-US" altLang="ko-KR" sz="3600" dirty="0">
              <a:solidFill>
                <a:srgbClr val="FE6667"/>
              </a:solidFill>
              <a:latin typeface="아임크리수진" panose="00000500000000000000" pitchFamily="2" charset="-127"/>
              <a:ea typeface="아임크리수진" panose="00000500000000000000" pitchFamily="2" charset="-127"/>
            </a:endParaRPr>
          </a:p>
          <a:p>
            <a:pPr algn="ctr"/>
            <a:r>
              <a:rPr lang="ko-KR" altLang="en-US" sz="2000" kern="0" spc="0" dirty="0">
                <a:solidFill>
                  <a:srgbClr val="F9BA48"/>
                </a:solidFill>
                <a:effectLst/>
                <a:latin typeface="아임크리수진" panose="00000500000000000000" pitchFamily="2" charset="-127"/>
                <a:ea typeface="아임크리수진" panose="00000500000000000000" pitchFamily="2" charset="-127"/>
              </a:rPr>
              <a:t>성격유형 테스트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아임크리수진" panose="00000500000000000000" pitchFamily="2" charset="-127"/>
                <a:ea typeface="아임크리수진" panose="00000500000000000000" pitchFamily="2" charset="-127"/>
              </a:rPr>
              <a:t>를 기반으로 </a:t>
            </a:r>
            <a:r>
              <a:rPr lang="ko-KR" altLang="en-US" sz="2000" kern="0" spc="0" dirty="0">
                <a:solidFill>
                  <a:srgbClr val="F9BA48"/>
                </a:solidFill>
                <a:effectLst/>
                <a:latin typeface="아임크리수진" panose="00000500000000000000" pitchFamily="2" charset="-127"/>
                <a:ea typeface="아임크리수진" panose="00000500000000000000" pitchFamily="2" charset="-127"/>
              </a:rPr>
              <a:t>데이트 상대를 추천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아임크리수진" panose="00000500000000000000" pitchFamily="2" charset="-127"/>
                <a:ea typeface="아임크리수진" panose="00000500000000000000" pitchFamily="2" charset="-127"/>
              </a:rPr>
              <a:t>해주는 </a:t>
            </a:r>
            <a:r>
              <a:rPr lang="ko-KR" altLang="en-US" sz="2000" kern="0" spc="0" dirty="0" err="1">
                <a:solidFill>
                  <a:schemeClr val="bg1"/>
                </a:solidFill>
                <a:effectLst/>
                <a:latin typeface="아임크리수진" panose="00000500000000000000" pitchFamily="2" charset="-127"/>
                <a:ea typeface="아임크리수진" panose="00000500000000000000" pitchFamily="2" charset="-127"/>
              </a:rPr>
              <a:t>데이팅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아임크리수진" panose="00000500000000000000" pitchFamily="2" charset="-127"/>
                <a:ea typeface="아임크리수진" panose="00000500000000000000" pitchFamily="2" charset="-127"/>
              </a:rPr>
              <a:t> 서비스를 고안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20A19F6-7B1A-4E6E-A922-B395541AF030}"/>
              </a:ext>
            </a:extLst>
          </p:cNvPr>
          <p:cNvSpPr txBox="1"/>
          <p:nvPr/>
        </p:nvSpPr>
        <p:spPr>
          <a:xfrm>
            <a:off x="2989711" y="3611910"/>
            <a:ext cx="6292970" cy="527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270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FE6667"/>
                </a:solidFill>
                <a:effectLst/>
                <a:latin typeface="아임크리수진" panose="00000500000000000000" pitchFamily="2" charset="-127"/>
                <a:ea typeface="아임크리수진" panose="00000500000000000000" pitchFamily="2" charset="-127"/>
              </a:rPr>
              <a:t>8</a:t>
            </a:r>
            <a:r>
              <a:rPr lang="ko-KR" altLang="en-US" sz="2000" kern="0" spc="0" dirty="0">
                <a:solidFill>
                  <a:srgbClr val="FE6667"/>
                </a:solidFill>
                <a:effectLst/>
                <a:latin typeface="아임크리수진" panose="00000500000000000000" pitchFamily="2" charset="-127"/>
                <a:ea typeface="아임크리수진" panose="00000500000000000000" pitchFamily="2" charset="-127"/>
              </a:rPr>
              <a:t>명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아임크리수진" panose="00000500000000000000" pitchFamily="2" charset="-127"/>
                <a:ea typeface="아임크리수진" panose="00000500000000000000" pitchFamily="2" charset="-127"/>
              </a:rPr>
              <a:t>의 추천 회원을 </a:t>
            </a:r>
            <a:r>
              <a:rPr lang="ko-KR" altLang="en-US" sz="2000" kern="0" spc="0" dirty="0">
                <a:solidFill>
                  <a:srgbClr val="F9BA48"/>
                </a:solidFill>
                <a:effectLst/>
                <a:latin typeface="아임크리수진" panose="00000500000000000000" pitchFamily="2" charset="-127"/>
                <a:ea typeface="아임크리수진" panose="00000500000000000000" pitchFamily="2" charset="-127"/>
              </a:rPr>
              <a:t>토너먼트 형식</a:t>
            </a:r>
            <a:r>
              <a:rPr lang="ko-KR" altLang="en-US" sz="2000" kern="0" spc="0" dirty="0">
                <a:solidFill>
                  <a:schemeClr val="bg1"/>
                </a:solidFill>
                <a:effectLst/>
                <a:latin typeface="아임크리수진" panose="00000500000000000000" pitchFamily="2" charset="-127"/>
                <a:ea typeface="아임크리수진" panose="00000500000000000000" pitchFamily="2" charset="-127"/>
              </a:rPr>
              <a:t>으로 추첨하는 기능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D4654B-6BFA-4606-BCD2-2372712CD0EA}"/>
              </a:ext>
            </a:extLst>
          </p:cNvPr>
          <p:cNvSpPr txBox="1"/>
          <p:nvPr/>
        </p:nvSpPr>
        <p:spPr>
          <a:xfrm>
            <a:off x="2997320" y="3949902"/>
            <a:ext cx="6292970" cy="527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270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spc="0" dirty="0">
                <a:solidFill>
                  <a:schemeClr val="bg1"/>
                </a:solidFill>
                <a:effectLst/>
                <a:latin typeface="아임크리수진" panose="00000500000000000000" pitchFamily="2" charset="-127"/>
                <a:ea typeface="아임크리수진" panose="00000500000000000000" pitchFamily="2" charset="-127"/>
              </a:rPr>
              <a:t>대화 시작 시 어색함을 덜어줄 </a:t>
            </a:r>
            <a:r>
              <a:rPr lang="ko-KR" altLang="en-US" sz="2000" kern="0" spc="0" dirty="0">
                <a:solidFill>
                  <a:srgbClr val="F9BA48"/>
                </a:solidFill>
                <a:effectLst/>
                <a:latin typeface="아임크리수진" panose="00000500000000000000" pitchFamily="2" charset="-127"/>
                <a:ea typeface="아임크리수진" panose="00000500000000000000" pitchFamily="2" charset="-127"/>
              </a:rPr>
              <a:t>대화 주제 추천 기능</a:t>
            </a:r>
          </a:p>
        </p:txBody>
      </p:sp>
    </p:spTree>
    <p:extLst>
      <p:ext uri="{BB962C8B-B14F-4D97-AF65-F5344CB8AC3E}">
        <p14:creationId xmlns:p14="http://schemas.microsoft.com/office/powerpoint/2010/main" val="37782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53" grpId="0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A55DF62-7F22-4066-A220-9E56E9CAED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29" y="1424656"/>
            <a:ext cx="2594917" cy="2601454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2D19050-B2BA-4A08-9349-BE4983EE606E}"/>
              </a:ext>
            </a:extLst>
          </p:cNvPr>
          <p:cNvGrpSpPr/>
          <p:nvPr/>
        </p:nvGrpSpPr>
        <p:grpSpPr>
          <a:xfrm>
            <a:off x="295181" y="28670"/>
            <a:ext cx="10782502" cy="5025131"/>
            <a:chOff x="295181" y="28670"/>
            <a:chExt cx="10782502" cy="5025131"/>
          </a:xfrm>
        </p:grpSpPr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45E175E5-D22F-47AB-A38B-290898ABEE16}"/>
                </a:ext>
              </a:extLst>
            </p:cNvPr>
            <p:cNvSpPr/>
            <p:nvPr/>
          </p:nvSpPr>
          <p:spPr>
            <a:xfrm>
              <a:off x="6052552" y="28670"/>
              <a:ext cx="5025131" cy="5025131"/>
            </a:xfrm>
            <a:prstGeom prst="arc">
              <a:avLst>
                <a:gd name="adj1" fmla="val 16200000"/>
                <a:gd name="adj2" fmla="val 9189368"/>
              </a:avLst>
            </a:prstGeom>
            <a:ln w="34925">
              <a:solidFill>
                <a:srgbClr val="7A788D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사각형 설명선 90">
              <a:extLst>
                <a:ext uri="{FF2B5EF4-FFF2-40B4-BE49-F238E27FC236}">
                  <a16:creationId xmlns:a16="http://schemas.microsoft.com/office/drawing/2014/main" id="{F7CE57D9-C0D8-4538-91B4-3479FD61D1C2}"/>
                </a:ext>
              </a:extLst>
            </p:cNvPr>
            <p:cNvSpPr/>
            <p:nvPr/>
          </p:nvSpPr>
          <p:spPr>
            <a:xfrm>
              <a:off x="4688875" y="3757290"/>
              <a:ext cx="1257805" cy="372306"/>
            </a:xfrm>
            <a:prstGeom prst="wedgeRoundRectCallout">
              <a:avLst>
                <a:gd name="adj1" fmla="val 67500"/>
                <a:gd name="adj2" fmla="val -53485"/>
                <a:gd name="adj3" fmla="val 16667"/>
              </a:avLst>
            </a:prstGeom>
            <a:solidFill>
              <a:srgbClr val="9A608D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rPr>
                <a:t>테스트 질문</a:t>
              </a:r>
              <a:endParaRPr lang="en-US" altLang="ko-KR" sz="1400" dirty="0">
                <a:solidFill>
                  <a:schemeClr val="bg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18B9F4-C3E6-42D5-9E54-8EE776569DD3}"/>
                </a:ext>
              </a:extLst>
            </p:cNvPr>
            <p:cNvSpPr txBox="1"/>
            <p:nvPr/>
          </p:nvSpPr>
          <p:spPr>
            <a:xfrm>
              <a:off x="295181" y="3607453"/>
              <a:ext cx="4291369" cy="6719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127000" algn="r" fontAlgn="base" latinLnBrk="1">
                <a:spcBef>
                  <a:spcPts val="200"/>
                </a:spcBef>
                <a:spcAft>
                  <a:spcPts val="0"/>
                </a:spcAft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연인과 데이트하면서 실제 있을 법한</a:t>
              </a:r>
              <a:endParaRPr lang="en-US" altLang="ko-KR" sz="1800" kern="0" spc="0" dirty="0">
                <a:solidFill>
                  <a:srgbClr val="000000"/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pPr marL="0" marR="0" indent="127000" algn="r" fontAlgn="base" latinLnBrk="1">
                <a:spcBef>
                  <a:spcPts val="200"/>
                </a:spcBef>
                <a:spcAft>
                  <a:spcPts val="0"/>
                </a:spcAft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상황을 구성하여 제작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17082DB-3AC2-4D71-A26E-2F793CEB5EFE}"/>
              </a:ext>
            </a:extLst>
          </p:cNvPr>
          <p:cNvGrpSpPr/>
          <p:nvPr/>
        </p:nvGrpSpPr>
        <p:grpSpPr>
          <a:xfrm>
            <a:off x="357925" y="413412"/>
            <a:ext cx="10335018" cy="4255649"/>
            <a:chOff x="357925" y="413412"/>
            <a:chExt cx="10335018" cy="425564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277DC4D-2F8F-4BDF-8343-99A7FE1ECA20}"/>
                </a:ext>
              </a:extLst>
            </p:cNvPr>
            <p:cNvGrpSpPr/>
            <p:nvPr/>
          </p:nvGrpSpPr>
          <p:grpSpPr>
            <a:xfrm>
              <a:off x="357925" y="2185548"/>
              <a:ext cx="5602110" cy="671979"/>
              <a:chOff x="911276" y="4756997"/>
              <a:chExt cx="5602110" cy="67197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E33648-1D12-4892-99E6-BBF4250177A2}"/>
                  </a:ext>
                </a:extLst>
              </p:cNvPr>
              <p:cNvSpPr txBox="1"/>
              <p:nvPr/>
            </p:nvSpPr>
            <p:spPr>
              <a:xfrm>
                <a:off x="911276" y="4756997"/>
                <a:ext cx="4291369" cy="671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27000" algn="r" fontAlgn="base" latinLnBrk="1"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ko-KR" altLang="en-US" kern="0" spc="0" dirty="0">
                    <a:solidFill>
                      <a:srgbClr val="000000"/>
                    </a:solidFill>
                    <a:effectLst/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사용자들이 적절한 주파수를 찾아</a:t>
                </a:r>
                <a:endParaRPr lang="en-US" altLang="ko-KR" kern="0" spc="0" dirty="0">
                  <a:solidFill>
                    <a:srgbClr val="000000"/>
                  </a:solidFill>
                  <a:effectLst/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0" marR="0" indent="127000" algn="r" fontAlgn="base" latinLnBrk="1"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ko-KR" altLang="en-US" kern="0" spc="0" dirty="0">
                    <a:solidFill>
                      <a:srgbClr val="000000"/>
                    </a:solidFill>
                    <a:effectLst/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본인의 성향에 맞는 상대를 만나길 </a:t>
                </a:r>
                <a:r>
                  <a:rPr lang="ko-KR" altLang="en-US" kern="0" dirty="0">
                    <a:solidFill>
                      <a:srgbClr val="000000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염원</a:t>
                </a:r>
                <a:endParaRPr lang="ko-KR" altLang="en-US" sz="1400" kern="0" spc="0" dirty="0">
                  <a:solidFill>
                    <a:srgbClr val="000000"/>
                  </a:solidFill>
                  <a:effectLst/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22" name="모서리가 둥근 사각형 설명선 90">
                <a:extLst>
                  <a:ext uri="{FF2B5EF4-FFF2-40B4-BE49-F238E27FC236}">
                    <a16:creationId xmlns:a16="http://schemas.microsoft.com/office/drawing/2014/main" id="{FC81FFE5-8875-494D-A99B-2E89B75F8597}"/>
                  </a:ext>
                </a:extLst>
              </p:cNvPr>
              <p:cNvSpPr/>
              <p:nvPr/>
            </p:nvSpPr>
            <p:spPr>
              <a:xfrm>
                <a:off x="5255581" y="4980929"/>
                <a:ext cx="1257805" cy="372306"/>
              </a:xfrm>
              <a:prstGeom prst="wedgeRoundRectCallout">
                <a:avLst>
                  <a:gd name="adj1" fmla="val 67500"/>
                  <a:gd name="adj2" fmla="val -53485"/>
                  <a:gd name="adj3" fmla="val 16667"/>
                </a:avLst>
              </a:prstGeom>
              <a:solidFill>
                <a:srgbClr val="9A608D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서비스 이름</a:t>
                </a:r>
                <a:endParaRPr lang="en-US" altLang="ko-KR" sz="14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  <p:sp>
          <p:nvSpPr>
            <p:cNvPr id="18" name="원호 17">
              <a:extLst>
                <a:ext uri="{FF2B5EF4-FFF2-40B4-BE49-F238E27FC236}">
                  <a16:creationId xmlns:a16="http://schemas.microsoft.com/office/drawing/2014/main" id="{8A09440D-C7BD-47C8-B995-0C5B104B2A85}"/>
                </a:ext>
              </a:extLst>
            </p:cNvPr>
            <p:cNvSpPr/>
            <p:nvPr/>
          </p:nvSpPr>
          <p:spPr>
            <a:xfrm>
              <a:off x="6437294" y="413412"/>
              <a:ext cx="4255649" cy="4255649"/>
            </a:xfrm>
            <a:prstGeom prst="arc">
              <a:avLst>
                <a:gd name="adj1" fmla="val 16200000"/>
                <a:gd name="adj2" fmla="val 11073072"/>
              </a:avLst>
            </a:prstGeom>
            <a:ln w="34925">
              <a:solidFill>
                <a:srgbClr val="7A788D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2B209F2-A5E9-415C-8982-EEC2C663BE55}"/>
              </a:ext>
            </a:extLst>
          </p:cNvPr>
          <p:cNvGrpSpPr/>
          <p:nvPr/>
        </p:nvGrpSpPr>
        <p:grpSpPr>
          <a:xfrm>
            <a:off x="698986" y="-350875"/>
            <a:ext cx="10758240" cy="6019755"/>
            <a:chOff x="698986" y="-350875"/>
            <a:chExt cx="10758240" cy="6019755"/>
          </a:xfrm>
        </p:grpSpPr>
        <p:sp>
          <p:nvSpPr>
            <p:cNvPr id="20" name="원호 19">
              <a:extLst>
                <a:ext uri="{FF2B5EF4-FFF2-40B4-BE49-F238E27FC236}">
                  <a16:creationId xmlns:a16="http://schemas.microsoft.com/office/drawing/2014/main" id="{A8AE9462-5695-4FF1-AA55-BE8656EBE7D2}"/>
                </a:ext>
              </a:extLst>
            </p:cNvPr>
            <p:cNvSpPr/>
            <p:nvPr/>
          </p:nvSpPr>
          <p:spPr>
            <a:xfrm>
              <a:off x="5673007" y="-350875"/>
              <a:ext cx="5784219" cy="5784219"/>
            </a:xfrm>
            <a:prstGeom prst="arc">
              <a:avLst>
                <a:gd name="adj1" fmla="val 16200000"/>
                <a:gd name="adj2" fmla="val 7458330"/>
              </a:avLst>
            </a:prstGeom>
            <a:ln w="34925">
              <a:solidFill>
                <a:srgbClr val="7A788D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F968598-1B85-4BD0-B331-44FF38B5F075}"/>
                </a:ext>
              </a:extLst>
            </p:cNvPr>
            <p:cNvGrpSpPr/>
            <p:nvPr/>
          </p:nvGrpSpPr>
          <p:grpSpPr>
            <a:xfrm>
              <a:off x="698986" y="4996901"/>
              <a:ext cx="5697422" cy="671979"/>
              <a:chOff x="342708" y="2363948"/>
              <a:chExt cx="5697422" cy="671979"/>
            </a:xfrm>
          </p:grpSpPr>
          <p:sp>
            <p:nvSpPr>
              <p:cNvPr id="25" name="모서리가 둥근 사각형 설명선 90">
                <a:extLst>
                  <a:ext uri="{FF2B5EF4-FFF2-40B4-BE49-F238E27FC236}">
                    <a16:creationId xmlns:a16="http://schemas.microsoft.com/office/drawing/2014/main" id="{8E382289-9B0E-4B50-86F4-0672041FEC4C}"/>
                  </a:ext>
                </a:extLst>
              </p:cNvPr>
              <p:cNvSpPr/>
              <p:nvPr/>
            </p:nvSpPr>
            <p:spPr>
              <a:xfrm>
                <a:off x="4782325" y="2367925"/>
                <a:ext cx="1257805" cy="372306"/>
              </a:xfrm>
              <a:prstGeom prst="wedgeRoundRectCallout">
                <a:avLst>
                  <a:gd name="adj1" fmla="val 67500"/>
                  <a:gd name="adj2" fmla="val -53485"/>
                  <a:gd name="adj3" fmla="val 16667"/>
                </a:avLst>
              </a:prstGeom>
              <a:solidFill>
                <a:srgbClr val="9A608D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매칭</a:t>
                </a:r>
                <a:endParaRPr lang="en-US" altLang="ko-KR" sz="1400" dirty="0">
                  <a:solidFill>
                    <a:schemeClr val="bg1"/>
                  </a:solidFill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B85F9D-2FCA-42D9-979E-9FBD20A7D3DC}"/>
                  </a:ext>
                </a:extLst>
              </p:cNvPr>
              <p:cNvSpPr txBox="1"/>
              <p:nvPr/>
            </p:nvSpPr>
            <p:spPr>
              <a:xfrm>
                <a:off x="342708" y="2363948"/>
                <a:ext cx="4291369" cy="671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27000" algn="r" fontAlgn="base" latinLnBrk="1"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altLang="ko-KR" sz="1800" kern="0" spc="0" dirty="0">
                    <a:solidFill>
                      <a:srgbClr val="000000"/>
                    </a:solidFill>
                    <a:effectLst/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[MBTI </a:t>
                </a: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일치유형에 가중치를 부여한</a:t>
                </a:r>
                <a:endParaRPr lang="en-US" altLang="ko-KR" sz="1800" kern="0" spc="0" dirty="0">
                  <a:solidFill>
                    <a:srgbClr val="000000"/>
                  </a:solidFill>
                  <a:effectLst/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  <a:p>
                <a:pPr marL="0" marR="0" indent="127000" algn="r" fontAlgn="base" latinLnBrk="1"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매칭 적합도 산출 시스템</a:t>
                </a:r>
                <a:r>
                  <a:rPr lang="en-US" altLang="ko-KR" sz="1800" kern="0" spc="0" dirty="0">
                    <a:solidFill>
                      <a:srgbClr val="000000"/>
                    </a:solidFill>
                    <a:effectLst/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]</a:t>
                </a:r>
                <a:r>
                  <a:rPr lang="ko-KR" altLang="en-US" sz="1800" kern="0" spc="0" dirty="0">
                    <a:solidFill>
                      <a:srgbClr val="000000"/>
                    </a:solidFill>
                    <a:effectLst/>
                    <a:latin typeface="넥슨Lv1고딕" panose="00000500000000000000" pitchFamily="2" charset="-127"/>
                    <a:ea typeface="넥슨Lv1고딕" panose="00000500000000000000" pitchFamily="2" charset="-127"/>
                  </a:rPr>
                  <a:t> 논문 참조</a:t>
                </a:r>
                <a:endParaRPr lang="en-US" altLang="ko-KR" sz="1800" kern="0" spc="0" dirty="0">
                  <a:solidFill>
                    <a:srgbClr val="000000"/>
                  </a:solidFill>
                  <a:effectLst/>
                  <a:latin typeface="넥슨Lv1고딕" panose="00000500000000000000" pitchFamily="2" charset="-127"/>
                  <a:ea typeface="넥슨Lv1고딕" panose="00000500000000000000" pitchFamily="2" charset="-127"/>
                </a:endParaRPr>
              </a:p>
            </p:txBody>
          </p:sp>
        </p:grp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BF19F9-991C-4CA1-A12B-D183F5376CE3}"/>
              </a:ext>
            </a:extLst>
          </p:cNvPr>
          <p:cNvSpPr txBox="1"/>
          <p:nvPr/>
        </p:nvSpPr>
        <p:spPr>
          <a:xfrm>
            <a:off x="324058" y="150817"/>
            <a:ext cx="25485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2.1. </a:t>
            </a:r>
            <a:r>
              <a:rPr lang="ko-KR" altLang="en-US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프로젝트 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AA6D21-F535-41A4-A7EE-8DE5B5513D4B}"/>
              </a:ext>
            </a:extLst>
          </p:cNvPr>
          <p:cNvSpPr txBox="1"/>
          <p:nvPr/>
        </p:nvSpPr>
        <p:spPr>
          <a:xfrm>
            <a:off x="5245763" y="6121422"/>
            <a:ext cx="68350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[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참조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] MBTI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일치유형에 가중치를 부여한 매칭 적합도 산출 시스템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–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김성호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권오봉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The Journal of The Institute of Internet, Broadcasting and Communication</a:t>
            </a:r>
          </a:p>
          <a:p>
            <a:pPr algn="r"/>
            <a:r>
              <a:rPr lang="ko-KR" altLang="en-US" sz="9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연인의 </a:t>
            </a:r>
            <a:r>
              <a:rPr lang="en-US" altLang="ko-KR" sz="9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MBTI </a:t>
            </a:r>
            <a:r>
              <a:rPr lang="ko-KR" altLang="en-US" sz="9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넥슨Lv1고딕" panose="00000500000000000000" pitchFamily="2" charset="-127"/>
                <a:ea typeface="넥슨Lv1고딕" panose="00000500000000000000" pitchFamily="2" charset="-127"/>
              </a:rPr>
              <a:t>성격유형과 의사소통 및 갈등해결전략 간 관계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최영주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고려대학교 교육대학원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MBTI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성격유형에 따른 사랑의 구성요소와 사랑유형 분석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–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 정민자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박선영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/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울산대학교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851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925C9B-ABA3-41A3-AE19-378639943F7E}"/>
              </a:ext>
            </a:extLst>
          </p:cNvPr>
          <p:cNvSpPr txBox="1"/>
          <p:nvPr/>
        </p:nvSpPr>
        <p:spPr>
          <a:xfrm>
            <a:off x="324059" y="150818"/>
            <a:ext cx="20309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2.2. </a:t>
            </a:r>
            <a:r>
              <a:rPr lang="ko-KR" altLang="en-US" sz="2000" dirty="0">
                <a:solidFill>
                  <a:srgbClr val="FA3C71"/>
                </a:solidFill>
                <a:latin typeface="아임크리수진" panose="00000500000000000000" pitchFamily="2" charset="-127"/>
                <a:ea typeface="아임크리수진" panose="00000500000000000000" pitchFamily="2" charset="-127"/>
              </a:rPr>
              <a:t>시연영상 </a:t>
            </a:r>
          </a:p>
        </p:txBody>
      </p:sp>
      <p:pic>
        <p:nvPicPr>
          <p:cNvPr id="2" name="2021-03-10_최종">
            <a:hlinkClick r:id="" action="ppaction://media"/>
            <a:extLst>
              <a:ext uri="{FF2B5EF4-FFF2-40B4-BE49-F238E27FC236}">
                <a16:creationId xmlns:a16="http://schemas.microsoft.com/office/drawing/2014/main" id="{795D2063-11C1-47CA-B507-47E2FCCCDD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0203" y="508159"/>
            <a:ext cx="11248845" cy="632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1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8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</TotalTime>
  <Words>621</Words>
  <Application>Microsoft Office PowerPoint</Application>
  <PresentationFormat>와이드스크린</PresentationFormat>
  <Paragraphs>229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넥슨Lv1고딕</vt:lpstr>
      <vt:lpstr>아임크리수진</vt:lpstr>
      <vt:lpstr>맑은 고딕</vt:lpstr>
      <vt:lpstr>넥슨Lv1고딕 Bold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smhrd</cp:lastModifiedBy>
  <cp:revision>75</cp:revision>
  <dcterms:created xsi:type="dcterms:W3CDTF">2019-06-19T05:11:07Z</dcterms:created>
  <dcterms:modified xsi:type="dcterms:W3CDTF">2021-03-10T01:41:21Z</dcterms:modified>
</cp:coreProperties>
</file>